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285" r:id="rId3"/>
    <p:sldId id="277" r:id="rId4"/>
    <p:sldId id="278" r:id="rId5"/>
    <p:sldId id="296" r:id="rId6"/>
    <p:sldId id="297" r:id="rId7"/>
    <p:sldId id="298" r:id="rId8"/>
    <p:sldId id="281" r:id="rId9"/>
    <p:sldId id="319" r:id="rId10"/>
    <p:sldId id="311" r:id="rId11"/>
    <p:sldId id="303" r:id="rId12"/>
    <p:sldId id="288" r:id="rId13"/>
    <p:sldId id="320" r:id="rId14"/>
    <p:sldId id="301" r:id="rId15"/>
    <p:sldId id="304" r:id="rId16"/>
    <p:sldId id="305" r:id="rId17"/>
    <p:sldId id="323" r:id="rId18"/>
    <p:sldId id="321" r:id="rId19"/>
    <p:sldId id="292" r:id="rId20"/>
    <p:sldId id="306" r:id="rId21"/>
    <p:sldId id="307" r:id="rId22"/>
    <p:sldId id="293" r:id="rId23"/>
    <p:sldId id="312" r:id="rId24"/>
    <p:sldId id="313" r:id="rId25"/>
    <p:sldId id="326" r:id="rId26"/>
    <p:sldId id="308" r:id="rId27"/>
    <p:sldId id="324" r:id="rId28"/>
    <p:sldId id="274" r:id="rId29"/>
    <p:sldId id="322" r:id="rId30"/>
    <p:sldId id="315" r:id="rId31"/>
    <p:sldId id="316" r:id="rId32"/>
    <p:sldId id="263" r:id="rId33"/>
    <p:sldId id="275" r:id="rId34"/>
    <p:sldId id="317" r:id="rId35"/>
    <p:sldId id="276" r:id="rId36"/>
    <p:sldId id="328" r:id="rId37"/>
    <p:sldId id="264" r:id="rId38"/>
    <p:sldId id="265" r:id="rId39"/>
    <p:sldId id="318" r:id="rId40"/>
    <p:sldId id="329" r:id="rId41"/>
    <p:sldId id="279" r:id="rId42"/>
    <p:sldId id="280" r:id="rId43"/>
    <p:sldId id="327" r:id="rId44"/>
    <p:sldId id="32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B16"/>
    <a:srgbClr val="F9DB5D"/>
    <a:srgbClr val="E2ADAC"/>
    <a:srgbClr val="E9EDF4"/>
    <a:srgbClr val="D0D8E8"/>
    <a:srgbClr val="002D86"/>
    <a:srgbClr val="0047D6"/>
    <a:srgbClr val="345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78" d="100"/>
          <a:sy n="78" d="100"/>
        </p:scale>
        <p:origin x="7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4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sng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Composition of Customers</a:t>
            </a:r>
          </a:p>
        </c:rich>
      </c:tx>
      <c:layout>
        <c:manualLayout>
          <c:xMode val="edge"/>
          <c:yMode val="edge"/>
          <c:x val="0.25527665317139003"/>
          <c:y val="3.2141418190726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01784139330762"/>
          <c:y val="0.14633987702237852"/>
          <c:w val="0.59887659791513914"/>
          <c:h val="0.713165934753427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Customers</c:v>
                </c:pt>
              </c:strCache>
            </c:strRef>
          </c:tx>
          <c:dPt>
            <c:idx val="0"/>
            <c:bubble3D val="0"/>
            <c:spPr>
              <a:solidFill>
                <a:srgbClr val="F6CB1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71-47E3-8BC5-34D960E7DE0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F71-47E3-8BC5-34D960E7DE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International</c:v>
                </c:pt>
                <c:pt idx="1">
                  <c:v>Domestic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1-47E3-8BC5-34D960E7DE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029817123062"/>
          <c:y val="0.89807551360467763"/>
          <c:w val="0.47594015322983413"/>
          <c:h val="6.9783068204595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44866210329807"/>
          <c:y val="3.5355560009799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sng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67410296488298"/>
          <c:y val="0.15919644429866922"/>
          <c:w val="0.53238028507170887"/>
          <c:h val="0.687452800200845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Volume of Transactions</c:v>
                </c:pt>
              </c:strCache>
            </c:strRef>
          </c:tx>
          <c:dPt>
            <c:idx val="0"/>
            <c:bubble3D val="0"/>
            <c:spPr>
              <a:solidFill>
                <a:srgbClr val="F6CB1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58-4651-8ECB-4EB51F2835F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158-4651-8ECB-4EB51F2835F4}"/>
              </c:ext>
            </c:extLst>
          </c:dPt>
          <c:dLbls>
            <c:dLbl>
              <c:idx val="0"/>
              <c:layout>
                <c:manualLayout>
                  <c:x val="-3.892007898514864E-2"/>
                  <c:y val="0.12706919870179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58-4651-8ECB-4EB51F283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International </c:v>
                </c:pt>
                <c:pt idx="1">
                  <c:v>Domestic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8-4651-8ECB-4EB51F283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66041285909581"/>
          <c:y val="0.89807551360467763"/>
          <c:w val="0.44770075800263609"/>
          <c:h val="6.9783068204595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>
                <a:solidFill>
                  <a:sysClr val="windowText" lastClr="000000"/>
                </a:solidFill>
              </a:rPr>
              <a:t>DEPOSITS - CASH-INS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Deposits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A-48A7-947F-95A377DDFFE3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A-48A7-947F-95A377DDFFE3}"/>
              </c:ext>
            </c:extLst>
          </c:dPt>
          <c:dLbls>
            <c:dLbl>
              <c:idx val="0"/>
              <c:layout>
                <c:manualLayout>
                  <c:x val="0.13202391367745697"/>
                  <c:y val="-9.0576802899637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5A-48A7-947F-95A377DDF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Cash</c:v>
                </c:pt>
                <c:pt idx="1">
                  <c:v>Debit/Credit Card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24887</c:v>
                </c:pt>
                <c:pt idx="1">
                  <c:v>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A-48A7-947F-95A377DDFFE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86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u="sng" dirty="0">
                <a:solidFill>
                  <a:sysClr val="windowText" lastClr="000000"/>
                </a:solidFill>
              </a:rPr>
              <a:t>WITHDRAWALS/PAYOUTS - CASH-OUT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Deposits</c:v>
                </c:pt>
              </c:strCache>
            </c:strRef>
          </c:tx>
          <c:dPt>
            <c:idx val="0"/>
            <c:bubble3D val="0"/>
            <c:spPr>
              <a:solidFill>
                <a:srgbClr val="5B9BD5">
                  <a:lumMod val="5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4-406C-B750-B99D2BC682A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4-406C-B750-B99D2BC682A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4-406C-B750-B99D2BC682AD}"/>
              </c:ext>
            </c:extLst>
          </c:dPt>
          <c:dLbls>
            <c:dLbl>
              <c:idx val="0"/>
              <c:layout>
                <c:manualLayout>
                  <c:x val="-0.10724625313248418"/>
                  <c:y val="3.97849953402482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95806241394686"/>
                      <c:h val="0.10382414641103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64-406C-B750-B99D2BC682AD}"/>
                </c:ext>
              </c:extLst>
            </c:dLbl>
            <c:dLbl>
              <c:idx val="1"/>
              <c:layout>
                <c:manualLayout>
                  <c:x val="6.6475538858047217E-2"/>
                  <c:y val="-0.222670206524012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376477909147486E-2"/>
                      <c:h val="6.77862681197290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64-406C-B750-B99D2BC682AD}"/>
                </c:ext>
              </c:extLst>
            </c:dLbl>
            <c:dLbl>
              <c:idx val="2"/>
              <c:layout>
                <c:manualLayout>
                  <c:x val="0.20035168315956203"/>
                  <c:y val="-0.11521785498868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1531586709719"/>
                      <c:h val="9.85906617261666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64-406C-B750-B99D2BC68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Cash</c:v>
                </c:pt>
                <c:pt idx="1">
                  <c:v>Wire Transfer</c:v>
                </c:pt>
                <c:pt idx="2">
                  <c:v>Cheque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21937</c:v>
                </c:pt>
                <c:pt idx="1">
                  <c:v>124</c:v>
                </c:pt>
                <c:pt idx="2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64-406C-B750-B99D2BC682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5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sng" baseline="0" dirty="0">
                <a:solidFill>
                  <a:schemeClr val="tx1"/>
                </a:solidFill>
                <a:effectLst/>
              </a:rPr>
              <a:t>Gaming Operator Risk Profile Breakdown</a:t>
            </a:r>
            <a:endParaRPr lang="en-US" sz="28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5297666711152633"/>
          <c:y val="3.3672504299031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61484051781663"/>
          <c:y val="0.19136799710381031"/>
          <c:w val="0.78917287404314262"/>
          <c:h val="0.612749817000271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Risk Profiling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036-4B4E-AB7D-5B2B03D6075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36-4B4E-AB7D-5B2B03D6075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036-4B4E-AB7D-5B2B03D6075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36-4B4E-AB7D-5B2B03D6075B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036-4B4E-AB7D-5B2B03D607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36-4B4E-AB7D-5B2B03D6075B}"/>
                </c:ext>
              </c:extLst>
            </c:dLbl>
            <c:dLbl>
              <c:idx val="1"/>
              <c:layout>
                <c:manualLayout>
                  <c:x val="-7.6120267805507361E-2"/>
                  <c:y val="8.7216716444927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36-4B4E-AB7D-5B2B03D6075B}"/>
                </c:ext>
              </c:extLst>
            </c:dLbl>
            <c:dLbl>
              <c:idx val="2"/>
              <c:layout>
                <c:manualLayout>
                  <c:x val="0.17265873586527225"/>
                  <c:y val="-0.194931553793082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36-4B4E-AB7D-5B2B03D607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36-4B4E-AB7D-5B2B03D6075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36-4B4E-AB7D-5B2B03D60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Low</c:v>
                </c:pt>
                <c:pt idx="1">
                  <c:v>Medium Low</c:v>
                </c:pt>
                <c:pt idx="2">
                  <c:v>Medium</c:v>
                </c:pt>
                <c:pt idx="3">
                  <c:v>Medium High</c:v>
                </c:pt>
                <c:pt idx="4">
                  <c:v>High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6-4B4E-AB7D-5B2B03D60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53241019546459"/>
          <c:y val="0.89418097319841094"/>
          <c:w val="0.5676959606744072"/>
          <c:h val="6.2388677708389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78789-2D4F-4A55-8F37-57AD954E0192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BDD0CC-4F09-44C4-906E-015EADADF231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 Narrow" panose="020B0606020202030204" pitchFamily="34" charset="0"/>
            </a:rPr>
            <a:t>Review the ML threats &amp; vulnerabilities within the sector</a:t>
          </a:r>
        </a:p>
      </dgm:t>
    </dgm:pt>
    <dgm:pt modelId="{BD9A81E3-6986-4E46-A766-00E73150B026}" type="parTrans" cxnId="{87BD4725-E6FE-4C59-B012-B92DBD42E5B7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6C14B6F2-311D-4E53-8536-2D7E10C171AB}" type="sibTrans" cxnId="{87BD4725-E6FE-4C59-B012-B92DBD42E5B7}">
      <dgm:prSet/>
      <dgm:spPr>
        <a:ln w="19050"/>
      </dgm:spPr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02372AA1-C40F-420B-B026-86C4B0E31C99}">
      <dgm:prSet phldrT="[Text]" custT="1"/>
      <dgm:spPr/>
      <dgm:t>
        <a:bodyPr/>
        <a:lstStyle/>
        <a:p>
          <a:r>
            <a:rPr lang="en-US" sz="2000" b="1" dirty="0">
              <a:latin typeface="Arial Narrow" panose="020B0606020202030204" pitchFamily="34" charset="0"/>
            </a:rPr>
            <a:t>Apply a risk matrix and risk rating</a:t>
          </a:r>
        </a:p>
      </dgm:t>
    </dgm:pt>
    <dgm:pt modelId="{D9DEE16B-B994-4A84-9F2C-90E7784C8C2E}" type="parTrans" cxnId="{2089A032-FE46-4A2A-993B-43CDB2E53EC8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BE9152AB-DEB4-421B-BC80-622CC89ADE51}" type="sibTrans" cxnId="{2089A032-FE46-4A2A-993B-43CDB2E53EC8}">
      <dgm:prSet/>
      <dgm:spPr>
        <a:ln w="12700"/>
      </dgm:spPr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F4EFBCA7-299F-4031-B37A-B84B3073EE36}">
      <dgm:prSet phldrT="[Text]" custT="1"/>
      <dgm:spPr/>
      <dgm:t>
        <a:bodyPr/>
        <a:lstStyle/>
        <a:p>
          <a:r>
            <a:rPr lang="en-US" sz="2000" b="1" dirty="0">
              <a:latin typeface="Arial Narrow" panose="020B0606020202030204" pitchFamily="34" charset="0"/>
            </a:rPr>
            <a:t>Assess the internal controls using the responses to a questionnaire</a:t>
          </a:r>
        </a:p>
      </dgm:t>
    </dgm:pt>
    <dgm:pt modelId="{DC24DCB8-9CFF-4BE7-83B3-130FF8600E45}" type="parTrans" cxnId="{26CEBAF7-FD04-4731-8259-E357EB301E12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89AE4D73-2E77-4F57-898B-581F4146C7FC}" type="sibTrans" cxnId="{26CEBAF7-FD04-4731-8259-E357EB301E12}">
      <dgm:prSet/>
      <dgm:spPr>
        <a:ln w="12700"/>
      </dgm:spPr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6F6E2E0C-C899-4674-8164-3DB108CE809B}">
      <dgm:prSet phldrT="[Text]" custT="1"/>
      <dgm:spPr/>
      <dgm:t>
        <a:bodyPr/>
        <a:lstStyle/>
        <a:p>
          <a:r>
            <a:rPr lang="en-US" sz="2000" b="1" dirty="0">
              <a:latin typeface="Arial Narrow" panose="020B0606020202030204" pitchFamily="34" charset="0"/>
            </a:rPr>
            <a:t>Evaluate the residual risk</a:t>
          </a:r>
        </a:p>
      </dgm:t>
    </dgm:pt>
    <dgm:pt modelId="{5D00F80B-88AB-4665-8C0E-4FD09AB7DB26}" type="parTrans" cxnId="{0C1D0610-72D3-47D9-986C-3B1A8161EDCB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E1808AC7-0E9E-4DED-9452-D6FD33C093AB}" type="sibTrans" cxnId="{0C1D0610-72D3-47D9-986C-3B1A8161EDCB}">
      <dgm:prSet/>
      <dgm:spPr>
        <a:ln w="12700"/>
      </dgm:spPr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F0A786F9-BEDD-493D-B967-C93188102E6E}">
      <dgm:prSet phldrT="[Text]" custT="1"/>
      <dgm:spPr/>
      <dgm:t>
        <a:bodyPr/>
        <a:lstStyle/>
        <a:p>
          <a:r>
            <a:rPr lang="en-US" sz="2000" b="1" dirty="0">
              <a:latin typeface="Arial Narrow" panose="020B0606020202030204" pitchFamily="34" charset="0"/>
            </a:rPr>
            <a:t>Risk profile each gaming lounge based on residual risk</a:t>
          </a:r>
        </a:p>
      </dgm:t>
    </dgm:pt>
    <dgm:pt modelId="{A289E6BD-4FB3-42C6-A91F-CF6B2C2DCB06}" type="parTrans" cxnId="{61D9B117-95ED-4780-B8AB-A72CC507D812}">
      <dgm:prSet/>
      <dgm:spPr/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06693572-37E0-488E-97FF-F27C434E2D97}" type="sibTrans" cxnId="{61D9B117-95ED-4780-B8AB-A72CC507D812}">
      <dgm:prSet/>
      <dgm:spPr>
        <a:ln w="12700"/>
      </dgm:spPr>
      <dgm:t>
        <a:bodyPr/>
        <a:lstStyle/>
        <a:p>
          <a:endParaRPr lang="en-US" sz="2000">
            <a:latin typeface="Arial Narrow" panose="020B0606020202030204" pitchFamily="34" charset="0"/>
          </a:endParaRPr>
        </a:p>
      </dgm:t>
    </dgm:pt>
    <dgm:pt modelId="{233B51A5-2882-4EF6-B14E-806B4E2AC4CA}" type="pres">
      <dgm:prSet presAssocID="{D7778789-2D4F-4A55-8F37-57AD954E0192}" presName="cycle" presStyleCnt="0">
        <dgm:presLayoutVars>
          <dgm:dir/>
          <dgm:resizeHandles val="exact"/>
        </dgm:presLayoutVars>
      </dgm:prSet>
      <dgm:spPr/>
    </dgm:pt>
    <dgm:pt modelId="{76EFDCA3-1043-4EB0-8BFB-D78677208977}" type="pres">
      <dgm:prSet presAssocID="{C1BDD0CC-4F09-44C4-906E-015EADADF231}" presName="node" presStyleLbl="node1" presStyleIdx="0" presStyleCnt="5" custScaleX="108355" custScaleY="138469">
        <dgm:presLayoutVars>
          <dgm:bulletEnabled val="1"/>
        </dgm:presLayoutVars>
      </dgm:prSet>
      <dgm:spPr/>
    </dgm:pt>
    <dgm:pt modelId="{945998CE-554A-468C-B261-A3461F3B906D}" type="pres">
      <dgm:prSet presAssocID="{C1BDD0CC-4F09-44C4-906E-015EADADF231}" presName="spNode" presStyleCnt="0"/>
      <dgm:spPr/>
    </dgm:pt>
    <dgm:pt modelId="{EE9E6607-FEE9-4B4C-A075-76B6CA4DAAC2}" type="pres">
      <dgm:prSet presAssocID="{6C14B6F2-311D-4E53-8536-2D7E10C171AB}" presName="sibTrans" presStyleLbl="sibTrans1D1" presStyleIdx="0" presStyleCnt="5"/>
      <dgm:spPr/>
    </dgm:pt>
    <dgm:pt modelId="{838EAC1A-8886-43D2-BDF1-FC433B0AE9F8}" type="pres">
      <dgm:prSet presAssocID="{02372AA1-C40F-420B-B026-86C4B0E31C99}" presName="node" presStyleLbl="node1" presStyleIdx="1" presStyleCnt="5" custScaleX="114573" custScaleY="133267">
        <dgm:presLayoutVars>
          <dgm:bulletEnabled val="1"/>
        </dgm:presLayoutVars>
      </dgm:prSet>
      <dgm:spPr/>
    </dgm:pt>
    <dgm:pt modelId="{8C66E3E1-8BAD-42EF-AAEF-311052289EDD}" type="pres">
      <dgm:prSet presAssocID="{02372AA1-C40F-420B-B026-86C4B0E31C99}" presName="spNode" presStyleCnt="0"/>
      <dgm:spPr/>
    </dgm:pt>
    <dgm:pt modelId="{81A2B29B-D036-4A79-BEC6-E5F15060FDCC}" type="pres">
      <dgm:prSet presAssocID="{BE9152AB-DEB4-421B-BC80-622CC89ADE51}" presName="sibTrans" presStyleLbl="sibTrans1D1" presStyleIdx="1" presStyleCnt="5"/>
      <dgm:spPr/>
    </dgm:pt>
    <dgm:pt modelId="{04E532EA-E6A1-408A-B43C-226118093E94}" type="pres">
      <dgm:prSet presAssocID="{F4EFBCA7-299F-4031-B37A-B84B3073EE36}" presName="node" presStyleLbl="node1" presStyleIdx="2" presStyleCnt="5" custScaleX="115320" custScaleY="151264" custRadScaleRad="103725" custRadScaleInc="-33520">
        <dgm:presLayoutVars>
          <dgm:bulletEnabled val="1"/>
        </dgm:presLayoutVars>
      </dgm:prSet>
      <dgm:spPr/>
    </dgm:pt>
    <dgm:pt modelId="{A95B5F79-6A49-4081-9464-3E272B3E1ADE}" type="pres">
      <dgm:prSet presAssocID="{F4EFBCA7-299F-4031-B37A-B84B3073EE36}" presName="spNode" presStyleCnt="0"/>
      <dgm:spPr/>
    </dgm:pt>
    <dgm:pt modelId="{5C0DA33C-2B7A-44D9-83FC-2C838900BC6B}" type="pres">
      <dgm:prSet presAssocID="{89AE4D73-2E77-4F57-898B-581F4146C7FC}" presName="sibTrans" presStyleLbl="sibTrans1D1" presStyleIdx="2" presStyleCnt="5"/>
      <dgm:spPr/>
    </dgm:pt>
    <dgm:pt modelId="{5981DF7A-99C4-4AF1-8D59-F4707C0C45C0}" type="pres">
      <dgm:prSet presAssocID="{6F6E2E0C-C899-4674-8164-3DB108CE809B}" presName="node" presStyleLbl="node1" presStyleIdx="3" presStyleCnt="5" custRadScaleRad="104602" custRadScaleInc="20319">
        <dgm:presLayoutVars>
          <dgm:bulletEnabled val="1"/>
        </dgm:presLayoutVars>
      </dgm:prSet>
      <dgm:spPr/>
    </dgm:pt>
    <dgm:pt modelId="{06478B2A-8E35-45AE-B096-9DDE4D6738AE}" type="pres">
      <dgm:prSet presAssocID="{6F6E2E0C-C899-4674-8164-3DB108CE809B}" presName="spNode" presStyleCnt="0"/>
      <dgm:spPr/>
    </dgm:pt>
    <dgm:pt modelId="{E940E248-11E9-4D01-B22D-BEC87E316338}" type="pres">
      <dgm:prSet presAssocID="{E1808AC7-0E9E-4DED-9452-D6FD33C093AB}" presName="sibTrans" presStyleLbl="sibTrans1D1" presStyleIdx="3" presStyleCnt="5"/>
      <dgm:spPr/>
    </dgm:pt>
    <dgm:pt modelId="{D7B6AC2E-22E5-4D92-8754-9FCF3DD914D9}" type="pres">
      <dgm:prSet presAssocID="{F0A786F9-BEDD-493D-B967-C93188102E6E}" presName="node" presStyleLbl="node1" presStyleIdx="4" presStyleCnt="5" custScaleY="141695">
        <dgm:presLayoutVars>
          <dgm:bulletEnabled val="1"/>
        </dgm:presLayoutVars>
      </dgm:prSet>
      <dgm:spPr/>
    </dgm:pt>
    <dgm:pt modelId="{1DBC34D1-4291-4378-904E-335E23E9707C}" type="pres">
      <dgm:prSet presAssocID="{F0A786F9-BEDD-493D-B967-C93188102E6E}" presName="spNode" presStyleCnt="0"/>
      <dgm:spPr/>
    </dgm:pt>
    <dgm:pt modelId="{7ABC61E0-954C-40D3-B9C0-41B487D617FB}" type="pres">
      <dgm:prSet presAssocID="{06693572-37E0-488E-97FF-F27C434E2D97}" presName="sibTrans" presStyleLbl="sibTrans1D1" presStyleIdx="4" presStyleCnt="5"/>
      <dgm:spPr/>
    </dgm:pt>
  </dgm:ptLst>
  <dgm:cxnLst>
    <dgm:cxn modelId="{0C1D0610-72D3-47D9-986C-3B1A8161EDCB}" srcId="{D7778789-2D4F-4A55-8F37-57AD954E0192}" destId="{6F6E2E0C-C899-4674-8164-3DB108CE809B}" srcOrd="3" destOrd="0" parTransId="{5D00F80B-88AB-4665-8C0E-4FD09AB7DB26}" sibTransId="{E1808AC7-0E9E-4DED-9452-D6FD33C093AB}"/>
    <dgm:cxn modelId="{61D9B117-95ED-4780-B8AB-A72CC507D812}" srcId="{D7778789-2D4F-4A55-8F37-57AD954E0192}" destId="{F0A786F9-BEDD-493D-B967-C93188102E6E}" srcOrd="4" destOrd="0" parTransId="{A289E6BD-4FB3-42C6-A91F-CF6B2C2DCB06}" sibTransId="{06693572-37E0-488E-97FF-F27C434E2D97}"/>
    <dgm:cxn modelId="{DCF22018-EC1B-4AF5-938E-ACD4B4D1D6A9}" type="presOf" srcId="{6C14B6F2-311D-4E53-8536-2D7E10C171AB}" destId="{EE9E6607-FEE9-4B4C-A075-76B6CA4DAAC2}" srcOrd="0" destOrd="0" presId="urn:microsoft.com/office/officeart/2005/8/layout/cycle5"/>
    <dgm:cxn modelId="{4EFBE421-AD26-48F6-89CA-2FA7D707A011}" type="presOf" srcId="{02372AA1-C40F-420B-B026-86C4B0E31C99}" destId="{838EAC1A-8886-43D2-BDF1-FC433B0AE9F8}" srcOrd="0" destOrd="0" presId="urn:microsoft.com/office/officeart/2005/8/layout/cycle5"/>
    <dgm:cxn modelId="{87BD4725-E6FE-4C59-B012-B92DBD42E5B7}" srcId="{D7778789-2D4F-4A55-8F37-57AD954E0192}" destId="{C1BDD0CC-4F09-44C4-906E-015EADADF231}" srcOrd="0" destOrd="0" parTransId="{BD9A81E3-6986-4E46-A766-00E73150B026}" sibTransId="{6C14B6F2-311D-4E53-8536-2D7E10C171AB}"/>
    <dgm:cxn modelId="{2089A032-FE46-4A2A-993B-43CDB2E53EC8}" srcId="{D7778789-2D4F-4A55-8F37-57AD954E0192}" destId="{02372AA1-C40F-420B-B026-86C4B0E31C99}" srcOrd="1" destOrd="0" parTransId="{D9DEE16B-B994-4A84-9F2C-90E7784C8C2E}" sibTransId="{BE9152AB-DEB4-421B-BC80-622CC89ADE51}"/>
    <dgm:cxn modelId="{83F88536-7B43-4D7C-9796-02606ABCEF65}" type="presOf" srcId="{06693572-37E0-488E-97FF-F27C434E2D97}" destId="{7ABC61E0-954C-40D3-B9C0-41B487D617FB}" srcOrd="0" destOrd="0" presId="urn:microsoft.com/office/officeart/2005/8/layout/cycle5"/>
    <dgm:cxn modelId="{B560B53E-283C-4929-99F3-AB0C06BA12CB}" type="presOf" srcId="{F0A786F9-BEDD-493D-B967-C93188102E6E}" destId="{D7B6AC2E-22E5-4D92-8754-9FCF3DD914D9}" srcOrd="0" destOrd="0" presId="urn:microsoft.com/office/officeart/2005/8/layout/cycle5"/>
    <dgm:cxn modelId="{3C682A67-4A3C-4DE8-A2F5-A9C44F7CB000}" type="presOf" srcId="{C1BDD0CC-4F09-44C4-906E-015EADADF231}" destId="{76EFDCA3-1043-4EB0-8BFB-D78677208977}" srcOrd="0" destOrd="0" presId="urn:microsoft.com/office/officeart/2005/8/layout/cycle5"/>
    <dgm:cxn modelId="{23597EA2-A432-4BC7-BE85-4FC10427E313}" type="presOf" srcId="{D7778789-2D4F-4A55-8F37-57AD954E0192}" destId="{233B51A5-2882-4EF6-B14E-806B4E2AC4CA}" srcOrd="0" destOrd="0" presId="urn:microsoft.com/office/officeart/2005/8/layout/cycle5"/>
    <dgm:cxn modelId="{C0C18BC1-8263-433E-8BC1-B51C6286BEE1}" type="presOf" srcId="{F4EFBCA7-299F-4031-B37A-B84B3073EE36}" destId="{04E532EA-E6A1-408A-B43C-226118093E94}" srcOrd="0" destOrd="0" presId="urn:microsoft.com/office/officeart/2005/8/layout/cycle5"/>
    <dgm:cxn modelId="{C576EEE2-3CE1-4A54-AAF6-63AF99C58A33}" type="presOf" srcId="{6F6E2E0C-C899-4674-8164-3DB108CE809B}" destId="{5981DF7A-99C4-4AF1-8D59-F4707C0C45C0}" srcOrd="0" destOrd="0" presId="urn:microsoft.com/office/officeart/2005/8/layout/cycle5"/>
    <dgm:cxn modelId="{849C9BE5-FB09-437D-AFF1-E23971DB714C}" type="presOf" srcId="{BE9152AB-DEB4-421B-BC80-622CC89ADE51}" destId="{81A2B29B-D036-4A79-BEC6-E5F15060FDCC}" srcOrd="0" destOrd="0" presId="urn:microsoft.com/office/officeart/2005/8/layout/cycle5"/>
    <dgm:cxn modelId="{180A72EE-0282-4736-92EA-1ADD79A81FD6}" type="presOf" srcId="{89AE4D73-2E77-4F57-898B-581F4146C7FC}" destId="{5C0DA33C-2B7A-44D9-83FC-2C838900BC6B}" srcOrd="0" destOrd="0" presId="urn:microsoft.com/office/officeart/2005/8/layout/cycle5"/>
    <dgm:cxn modelId="{26CEBAF7-FD04-4731-8259-E357EB301E12}" srcId="{D7778789-2D4F-4A55-8F37-57AD954E0192}" destId="{F4EFBCA7-299F-4031-B37A-B84B3073EE36}" srcOrd="2" destOrd="0" parTransId="{DC24DCB8-9CFF-4BE7-83B3-130FF8600E45}" sibTransId="{89AE4D73-2E77-4F57-898B-581F4146C7FC}"/>
    <dgm:cxn modelId="{7B9AA8FC-3014-422B-8587-5D229429F7D7}" type="presOf" srcId="{E1808AC7-0E9E-4DED-9452-D6FD33C093AB}" destId="{E940E248-11E9-4D01-B22D-BEC87E316338}" srcOrd="0" destOrd="0" presId="urn:microsoft.com/office/officeart/2005/8/layout/cycle5"/>
    <dgm:cxn modelId="{677A9A21-D1DD-4466-AD4A-CA62B348D237}" type="presParOf" srcId="{233B51A5-2882-4EF6-B14E-806B4E2AC4CA}" destId="{76EFDCA3-1043-4EB0-8BFB-D78677208977}" srcOrd="0" destOrd="0" presId="urn:microsoft.com/office/officeart/2005/8/layout/cycle5"/>
    <dgm:cxn modelId="{3B540F61-AEE8-4FC7-9254-347079426E46}" type="presParOf" srcId="{233B51A5-2882-4EF6-B14E-806B4E2AC4CA}" destId="{945998CE-554A-468C-B261-A3461F3B906D}" srcOrd="1" destOrd="0" presId="urn:microsoft.com/office/officeart/2005/8/layout/cycle5"/>
    <dgm:cxn modelId="{51ED326F-2F58-47AF-BAA1-FBAD9330896B}" type="presParOf" srcId="{233B51A5-2882-4EF6-B14E-806B4E2AC4CA}" destId="{EE9E6607-FEE9-4B4C-A075-76B6CA4DAAC2}" srcOrd="2" destOrd="0" presId="urn:microsoft.com/office/officeart/2005/8/layout/cycle5"/>
    <dgm:cxn modelId="{CD2C03C9-755B-45DF-A46A-FA1E91BCD03D}" type="presParOf" srcId="{233B51A5-2882-4EF6-B14E-806B4E2AC4CA}" destId="{838EAC1A-8886-43D2-BDF1-FC433B0AE9F8}" srcOrd="3" destOrd="0" presId="urn:microsoft.com/office/officeart/2005/8/layout/cycle5"/>
    <dgm:cxn modelId="{52A7A391-4F1D-4F8A-BE0D-F1F4258CD8CF}" type="presParOf" srcId="{233B51A5-2882-4EF6-B14E-806B4E2AC4CA}" destId="{8C66E3E1-8BAD-42EF-AAEF-311052289EDD}" srcOrd="4" destOrd="0" presId="urn:microsoft.com/office/officeart/2005/8/layout/cycle5"/>
    <dgm:cxn modelId="{E8258FDD-289D-468D-AF61-43D4DED95AF3}" type="presParOf" srcId="{233B51A5-2882-4EF6-B14E-806B4E2AC4CA}" destId="{81A2B29B-D036-4A79-BEC6-E5F15060FDCC}" srcOrd="5" destOrd="0" presId="urn:microsoft.com/office/officeart/2005/8/layout/cycle5"/>
    <dgm:cxn modelId="{8275400F-CE25-47B1-BC54-3CC64400AE84}" type="presParOf" srcId="{233B51A5-2882-4EF6-B14E-806B4E2AC4CA}" destId="{04E532EA-E6A1-408A-B43C-226118093E94}" srcOrd="6" destOrd="0" presId="urn:microsoft.com/office/officeart/2005/8/layout/cycle5"/>
    <dgm:cxn modelId="{8371C859-3CAC-4BD8-BCE9-07434B80977D}" type="presParOf" srcId="{233B51A5-2882-4EF6-B14E-806B4E2AC4CA}" destId="{A95B5F79-6A49-4081-9464-3E272B3E1ADE}" srcOrd="7" destOrd="0" presId="urn:microsoft.com/office/officeart/2005/8/layout/cycle5"/>
    <dgm:cxn modelId="{7955791C-4332-43C3-AC0A-0812F291792A}" type="presParOf" srcId="{233B51A5-2882-4EF6-B14E-806B4E2AC4CA}" destId="{5C0DA33C-2B7A-44D9-83FC-2C838900BC6B}" srcOrd="8" destOrd="0" presId="urn:microsoft.com/office/officeart/2005/8/layout/cycle5"/>
    <dgm:cxn modelId="{FB8DF247-EB0F-438F-884D-191E36436ADC}" type="presParOf" srcId="{233B51A5-2882-4EF6-B14E-806B4E2AC4CA}" destId="{5981DF7A-99C4-4AF1-8D59-F4707C0C45C0}" srcOrd="9" destOrd="0" presId="urn:microsoft.com/office/officeart/2005/8/layout/cycle5"/>
    <dgm:cxn modelId="{785E18F2-E1FE-4623-BBD2-FE8745ACA7FB}" type="presParOf" srcId="{233B51A5-2882-4EF6-B14E-806B4E2AC4CA}" destId="{06478B2A-8E35-45AE-B096-9DDE4D6738AE}" srcOrd="10" destOrd="0" presId="urn:microsoft.com/office/officeart/2005/8/layout/cycle5"/>
    <dgm:cxn modelId="{862B75E7-0BBF-4929-BCDE-A81025FE10DA}" type="presParOf" srcId="{233B51A5-2882-4EF6-B14E-806B4E2AC4CA}" destId="{E940E248-11E9-4D01-B22D-BEC87E316338}" srcOrd="11" destOrd="0" presId="urn:microsoft.com/office/officeart/2005/8/layout/cycle5"/>
    <dgm:cxn modelId="{8BCAF31C-A502-4452-9124-28F90C43E524}" type="presParOf" srcId="{233B51A5-2882-4EF6-B14E-806B4E2AC4CA}" destId="{D7B6AC2E-22E5-4D92-8754-9FCF3DD914D9}" srcOrd="12" destOrd="0" presId="urn:microsoft.com/office/officeart/2005/8/layout/cycle5"/>
    <dgm:cxn modelId="{9865F785-7470-4207-B057-235AA78D74A4}" type="presParOf" srcId="{233B51A5-2882-4EF6-B14E-806B4E2AC4CA}" destId="{1DBC34D1-4291-4378-904E-335E23E9707C}" srcOrd="13" destOrd="0" presId="urn:microsoft.com/office/officeart/2005/8/layout/cycle5"/>
    <dgm:cxn modelId="{FE18B4CE-917A-457C-BDA5-F795DD0047A8}" type="presParOf" srcId="{233B51A5-2882-4EF6-B14E-806B4E2AC4CA}" destId="{7ABC61E0-954C-40D3-B9C0-41B487D617F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D534E-54E3-4AC8-944D-74510F8CC37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B82C0-0920-45A3-9C65-B8246BB73E33}">
      <dgm:prSet phldrT="[Text]"/>
      <dgm:spPr/>
      <dgm:t>
        <a:bodyPr/>
        <a:lstStyle/>
        <a:p>
          <a:pPr algn="l"/>
          <a:r>
            <a:rPr lang="en-US" b="1" dirty="0"/>
            <a:t>PRODUCT RISK</a:t>
          </a:r>
          <a:endParaRPr lang="en-US" dirty="0"/>
        </a:p>
      </dgm:t>
    </dgm:pt>
    <dgm:pt modelId="{07E4C458-47AE-46F5-8F3B-FD0AEEFFFB88}" type="parTrans" cxnId="{047A564B-8117-4E8E-8458-192B7AFD2755}">
      <dgm:prSet/>
      <dgm:spPr/>
      <dgm:t>
        <a:bodyPr/>
        <a:lstStyle/>
        <a:p>
          <a:endParaRPr lang="en-US"/>
        </a:p>
      </dgm:t>
    </dgm:pt>
    <dgm:pt modelId="{E1B6DAEB-1F23-487A-88C9-E3B1044C85B3}" type="sibTrans" cxnId="{047A564B-8117-4E8E-8458-192B7AFD2755}">
      <dgm:prSet/>
      <dgm:spPr/>
      <dgm:t>
        <a:bodyPr/>
        <a:lstStyle/>
        <a:p>
          <a:endParaRPr lang="en-US"/>
        </a:p>
      </dgm:t>
    </dgm:pt>
    <dgm:pt modelId="{B1B8760F-186E-4E3D-B1A9-5E25207171F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Payout following minimal or no play</a:t>
          </a:r>
        </a:p>
      </dgm:t>
    </dgm:pt>
    <dgm:pt modelId="{D5A29ADB-0CD7-4BA0-AD0B-BBB0BDA555BD}" type="parTrans" cxnId="{E15D9343-A049-4C67-A6D6-A0609A6ABEEF}">
      <dgm:prSet/>
      <dgm:spPr/>
      <dgm:t>
        <a:bodyPr/>
        <a:lstStyle/>
        <a:p>
          <a:endParaRPr lang="en-US"/>
        </a:p>
      </dgm:t>
    </dgm:pt>
    <dgm:pt modelId="{4C3DEEEA-BF25-423F-B147-75ADE650A57A}" type="sibTrans" cxnId="{E15D9343-A049-4C67-A6D6-A0609A6ABEEF}">
      <dgm:prSet/>
      <dgm:spPr/>
      <dgm:t>
        <a:bodyPr/>
        <a:lstStyle/>
        <a:p>
          <a:endParaRPr lang="en-US"/>
        </a:p>
      </dgm:t>
    </dgm:pt>
    <dgm:pt modelId="{CB56588F-7A31-4B21-937E-72D7AFC9BAD3}">
      <dgm:prSet phldrT="[Text]"/>
      <dgm:spPr/>
      <dgm:t>
        <a:bodyPr/>
        <a:lstStyle/>
        <a:p>
          <a:pPr algn="l"/>
          <a:r>
            <a:rPr lang="en-US" b="1" dirty="0"/>
            <a:t>CUSTOMER RISK </a:t>
          </a:r>
          <a:endParaRPr lang="en-US" dirty="0"/>
        </a:p>
      </dgm:t>
    </dgm:pt>
    <dgm:pt modelId="{B798C727-C164-43A7-AD5D-971F877842BB}" type="parTrans" cxnId="{E3A5232C-1101-4AA5-8F97-0C91B7A6E1B9}">
      <dgm:prSet/>
      <dgm:spPr/>
      <dgm:t>
        <a:bodyPr/>
        <a:lstStyle/>
        <a:p>
          <a:endParaRPr lang="en-US"/>
        </a:p>
      </dgm:t>
    </dgm:pt>
    <dgm:pt modelId="{187A6330-6E14-4BE9-8355-A6773D4EB74F}" type="sibTrans" cxnId="{E3A5232C-1101-4AA5-8F97-0C91B7A6E1B9}">
      <dgm:prSet/>
      <dgm:spPr/>
      <dgm:t>
        <a:bodyPr/>
        <a:lstStyle/>
        <a:p>
          <a:endParaRPr lang="en-US"/>
        </a:p>
      </dgm:t>
    </dgm:pt>
    <dgm:pt modelId="{D547F812-F29C-4D96-ACF6-2C0DBD1EA68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Unsupported Customer Spend</a:t>
          </a:r>
        </a:p>
      </dgm:t>
    </dgm:pt>
    <dgm:pt modelId="{15C0889C-28A2-4328-84A5-0874E829AD3C}" type="parTrans" cxnId="{DB6A8E2C-C899-4A78-B61E-8C71E1D6457B}">
      <dgm:prSet/>
      <dgm:spPr/>
      <dgm:t>
        <a:bodyPr/>
        <a:lstStyle/>
        <a:p>
          <a:endParaRPr lang="en-US"/>
        </a:p>
      </dgm:t>
    </dgm:pt>
    <dgm:pt modelId="{649403BA-C848-4D3C-B1D8-1D1EB1D32EA4}" type="sibTrans" cxnId="{DB6A8E2C-C899-4A78-B61E-8C71E1D6457B}">
      <dgm:prSet/>
      <dgm:spPr/>
      <dgm:t>
        <a:bodyPr/>
        <a:lstStyle/>
        <a:p>
          <a:endParaRPr lang="en-US"/>
        </a:p>
      </dgm:t>
    </dgm:pt>
    <dgm:pt modelId="{30D45558-913B-4D7E-8DE6-FDCBD2E93396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Anonymous Gaming</a:t>
          </a:r>
        </a:p>
      </dgm:t>
    </dgm:pt>
    <dgm:pt modelId="{C7341356-FB10-4421-A64B-63F336DB2C05}" type="parTrans" cxnId="{86F39561-7EE8-4C1A-AFCD-E52F0CA213C3}">
      <dgm:prSet/>
      <dgm:spPr/>
      <dgm:t>
        <a:bodyPr/>
        <a:lstStyle/>
        <a:p>
          <a:endParaRPr lang="en-US"/>
        </a:p>
      </dgm:t>
    </dgm:pt>
    <dgm:pt modelId="{B2CD1F2A-54E4-4E52-8C51-8938B714854B}" type="sibTrans" cxnId="{86F39561-7EE8-4C1A-AFCD-E52F0CA213C3}">
      <dgm:prSet/>
      <dgm:spPr/>
      <dgm:t>
        <a:bodyPr/>
        <a:lstStyle/>
        <a:p>
          <a:endParaRPr lang="en-US"/>
        </a:p>
      </dgm:t>
    </dgm:pt>
    <dgm:pt modelId="{9F6664C1-B0A4-403B-83A9-C6B12DBA11A7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Live Dealer</a:t>
          </a:r>
        </a:p>
      </dgm:t>
    </dgm:pt>
    <dgm:pt modelId="{4D5EB930-D52F-44E4-BFF9-DE6388915E01}" type="parTrans" cxnId="{CDB563D3-6955-4573-B5A2-B19CFC139143}">
      <dgm:prSet/>
      <dgm:spPr/>
      <dgm:t>
        <a:bodyPr/>
        <a:lstStyle/>
        <a:p>
          <a:endParaRPr lang="en-US"/>
        </a:p>
      </dgm:t>
    </dgm:pt>
    <dgm:pt modelId="{D4255E18-CF3B-4B95-B361-AF75FA7FB024}" type="sibTrans" cxnId="{CDB563D3-6955-4573-B5A2-B19CFC139143}">
      <dgm:prSet/>
      <dgm:spPr/>
      <dgm:t>
        <a:bodyPr/>
        <a:lstStyle/>
        <a:p>
          <a:endParaRPr lang="en-US"/>
        </a:p>
      </dgm:t>
    </dgm:pt>
    <dgm:pt modelId="{2DD19497-7B01-40EB-AB95-07B23E67DD8B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Politically Exposed Person (PEPs)</a:t>
          </a:r>
        </a:p>
      </dgm:t>
    </dgm:pt>
    <dgm:pt modelId="{5DFAFB1F-7528-4681-8E64-981AC8E1B65D}" type="parTrans" cxnId="{C21078B4-AF95-4A28-8B4A-51E9083BF531}">
      <dgm:prSet/>
      <dgm:spPr/>
      <dgm:t>
        <a:bodyPr/>
        <a:lstStyle/>
        <a:p>
          <a:endParaRPr lang="en-US"/>
        </a:p>
      </dgm:t>
    </dgm:pt>
    <dgm:pt modelId="{4AA08781-B9C3-42BF-976E-7F8EB1812D8A}" type="sibTrans" cxnId="{C21078B4-AF95-4A28-8B4A-51E9083BF531}">
      <dgm:prSet/>
      <dgm:spPr/>
      <dgm:t>
        <a:bodyPr/>
        <a:lstStyle/>
        <a:p>
          <a:endParaRPr lang="en-US"/>
        </a:p>
      </dgm:t>
    </dgm:pt>
    <dgm:pt modelId="{9DC56952-01C2-4884-847E-E7D4361F77C8}">
      <dgm:prSet/>
      <dgm:spPr>
        <a:solidFill>
          <a:srgbClr val="002060"/>
        </a:solidFill>
      </dgm:spPr>
      <dgm:t>
        <a:bodyPr/>
        <a:lstStyle/>
        <a:p>
          <a:r>
            <a:rPr lang="en-US"/>
            <a:t>Suspicious Customer Transaction</a:t>
          </a:r>
          <a:endParaRPr lang="en-US" dirty="0"/>
        </a:p>
      </dgm:t>
    </dgm:pt>
    <dgm:pt modelId="{295A748C-C8CD-4E8C-BDFE-ABE7F22572ED}" type="parTrans" cxnId="{5DC5A251-40B3-4860-92E1-0E19D36EDC72}">
      <dgm:prSet/>
      <dgm:spPr/>
      <dgm:t>
        <a:bodyPr/>
        <a:lstStyle/>
        <a:p>
          <a:endParaRPr lang="en-US"/>
        </a:p>
      </dgm:t>
    </dgm:pt>
    <dgm:pt modelId="{7295CED3-2207-4E4F-8E4B-CEEC3B3D36C0}" type="sibTrans" cxnId="{5DC5A251-40B3-4860-92E1-0E19D36EDC72}">
      <dgm:prSet/>
      <dgm:spPr/>
      <dgm:t>
        <a:bodyPr/>
        <a:lstStyle/>
        <a:p>
          <a:endParaRPr lang="en-US"/>
        </a:p>
      </dgm:t>
    </dgm:pt>
    <dgm:pt modelId="{A39FC747-0AE9-40DA-893A-1F59405ACDC9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Suspicious Customer Activity</a:t>
          </a:r>
        </a:p>
      </dgm:t>
    </dgm:pt>
    <dgm:pt modelId="{DB610A61-776C-409F-B70D-E103FE8EDC9C}" type="parTrans" cxnId="{F951D033-08CB-4790-8A6E-3FC449F69749}">
      <dgm:prSet/>
      <dgm:spPr/>
      <dgm:t>
        <a:bodyPr/>
        <a:lstStyle/>
        <a:p>
          <a:endParaRPr lang="en-US"/>
        </a:p>
      </dgm:t>
    </dgm:pt>
    <dgm:pt modelId="{B1F9F91A-ABBC-404F-A3D7-FE520CA6DC1C}" type="sibTrans" cxnId="{F951D033-08CB-4790-8A6E-3FC449F69749}">
      <dgm:prSet/>
      <dgm:spPr/>
      <dgm:t>
        <a:bodyPr/>
        <a:lstStyle/>
        <a:p>
          <a:endParaRPr lang="en-US"/>
        </a:p>
      </dgm:t>
    </dgm:pt>
    <dgm:pt modelId="{CB841F61-A037-451C-861A-66F51A55D511}">
      <dgm:prSet/>
      <dgm:spPr>
        <a:solidFill>
          <a:srgbClr val="002060"/>
        </a:solidFill>
      </dgm:spPr>
      <dgm:t>
        <a:bodyPr/>
        <a:lstStyle/>
        <a:p>
          <a:r>
            <a:rPr lang="en-US"/>
            <a:t>High Rollers</a:t>
          </a:r>
          <a:endParaRPr lang="en-US" dirty="0"/>
        </a:p>
      </dgm:t>
    </dgm:pt>
    <dgm:pt modelId="{B78EE59E-1651-40A1-8929-8DDE94434BC1}" type="parTrans" cxnId="{A39C12EB-4AB1-424E-BAE2-C93AA3CC927E}">
      <dgm:prSet/>
      <dgm:spPr/>
      <dgm:t>
        <a:bodyPr/>
        <a:lstStyle/>
        <a:p>
          <a:endParaRPr lang="en-US"/>
        </a:p>
      </dgm:t>
    </dgm:pt>
    <dgm:pt modelId="{5C8A68CE-5757-4173-85D8-3AF4DB0734DA}" type="sibTrans" cxnId="{A39C12EB-4AB1-424E-BAE2-C93AA3CC927E}">
      <dgm:prSet/>
      <dgm:spPr/>
      <dgm:t>
        <a:bodyPr/>
        <a:lstStyle/>
        <a:p>
          <a:endParaRPr lang="en-US"/>
        </a:p>
      </dgm:t>
    </dgm:pt>
    <dgm:pt modelId="{156172F9-167D-4AD9-BAD8-7C61CBF38852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Sanctioned Listed Entities/Individuals</a:t>
          </a:r>
        </a:p>
      </dgm:t>
    </dgm:pt>
    <dgm:pt modelId="{1BEE5010-FDB1-4838-9F40-DD43C8B1C4F1}" type="parTrans" cxnId="{C82E001D-383C-4249-B01C-19B4186014CD}">
      <dgm:prSet/>
      <dgm:spPr/>
      <dgm:t>
        <a:bodyPr/>
        <a:lstStyle/>
        <a:p>
          <a:endParaRPr lang="en-US"/>
        </a:p>
      </dgm:t>
    </dgm:pt>
    <dgm:pt modelId="{E13C49C0-0405-4758-8EC2-0B17C6DBB3CD}" type="sibTrans" cxnId="{C82E001D-383C-4249-B01C-19B4186014CD}">
      <dgm:prSet/>
      <dgm:spPr/>
      <dgm:t>
        <a:bodyPr/>
        <a:lstStyle/>
        <a:p>
          <a:endParaRPr lang="en-US"/>
        </a:p>
      </dgm:t>
    </dgm:pt>
    <dgm:pt modelId="{976A2D66-5902-4639-8ED7-772CA9B14495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Sanctioned Proscribed Entities/Individuals </a:t>
          </a:r>
        </a:p>
      </dgm:t>
    </dgm:pt>
    <dgm:pt modelId="{A824988B-9D30-43DC-A36F-C7D2560228B5}" type="parTrans" cxnId="{2F0D7636-17AE-499F-A581-865EB756EACA}">
      <dgm:prSet/>
      <dgm:spPr/>
      <dgm:t>
        <a:bodyPr/>
        <a:lstStyle/>
        <a:p>
          <a:endParaRPr lang="en-US"/>
        </a:p>
      </dgm:t>
    </dgm:pt>
    <dgm:pt modelId="{BC41551D-647A-4482-85E4-67617689AEBF}" type="sibTrans" cxnId="{2F0D7636-17AE-499F-A581-865EB756EACA}">
      <dgm:prSet/>
      <dgm:spPr/>
      <dgm:t>
        <a:bodyPr/>
        <a:lstStyle/>
        <a:p>
          <a:endParaRPr lang="en-US"/>
        </a:p>
      </dgm:t>
    </dgm:pt>
    <dgm:pt modelId="{693E39FB-EE51-4022-90CC-0697496C9021}" type="pres">
      <dgm:prSet presAssocID="{75BD534E-54E3-4AC8-944D-74510F8CC371}" presName="Name0" presStyleCnt="0">
        <dgm:presLayoutVars>
          <dgm:dir/>
          <dgm:animLvl val="lvl"/>
          <dgm:resizeHandles val="exact"/>
        </dgm:presLayoutVars>
      </dgm:prSet>
      <dgm:spPr/>
    </dgm:pt>
    <dgm:pt modelId="{9D6CE522-A910-4409-B0E4-74280DDC1099}" type="pres">
      <dgm:prSet presAssocID="{63CB82C0-0920-45A3-9C65-B8246BB73E33}" presName="linNode" presStyleCnt="0"/>
      <dgm:spPr/>
    </dgm:pt>
    <dgm:pt modelId="{A6D98642-8CBB-4900-AA01-14672CF23FF4}" type="pres">
      <dgm:prSet presAssocID="{63CB82C0-0920-45A3-9C65-B8246BB73E33}" presName="parTx" presStyleLbl="revTx" presStyleIdx="0" presStyleCnt="2">
        <dgm:presLayoutVars>
          <dgm:chMax val="1"/>
          <dgm:bulletEnabled val="1"/>
        </dgm:presLayoutVars>
      </dgm:prSet>
      <dgm:spPr/>
    </dgm:pt>
    <dgm:pt modelId="{A455C9D8-85D7-4AB5-9D24-CEE754DEBFA4}" type="pres">
      <dgm:prSet presAssocID="{63CB82C0-0920-45A3-9C65-B8246BB73E33}" presName="bracket" presStyleLbl="parChTrans1D1" presStyleIdx="0" presStyleCnt="2"/>
      <dgm:spPr/>
    </dgm:pt>
    <dgm:pt modelId="{EB19B099-A84C-432F-ACE1-2AADF5225420}" type="pres">
      <dgm:prSet presAssocID="{63CB82C0-0920-45A3-9C65-B8246BB73E33}" presName="spH" presStyleCnt="0"/>
      <dgm:spPr/>
    </dgm:pt>
    <dgm:pt modelId="{35E6C0C6-5610-4080-B6F4-FF2CC9901BE5}" type="pres">
      <dgm:prSet presAssocID="{63CB82C0-0920-45A3-9C65-B8246BB73E33}" presName="desTx" presStyleLbl="node1" presStyleIdx="0" presStyleCnt="2">
        <dgm:presLayoutVars>
          <dgm:bulletEnabled val="1"/>
        </dgm:presLayoutVars>
      </dgm:prSet>
      <dgm:spPr/>
    </dgm:pt>
    <dgm:pt modelId="{A2A7DF1A-3CBA-49CF-B34E-C12B71CECFEF}" type="pres">
      <dgm:prSet presAssocID="{E1B6DAEB-1F23-487A-88C9-E3B1044C85B3}" presName="spV" presStyleCnt="0"/>
      <dgm:spPr/>
    </dgm:pt>
    <dgm:pt modelId="{01E4F320-64CB-4C9D-B981-171EA611EAE5}" type="pres">
      <dgm:prSet presAssocID="{CB56588F-7A31-4B21-937E-72D7AFC9BAD3}" presName="linNode" presStyleCnt="0"/>
      <dgm:spPr/>
    </dgm:pt>
    <dgm:pt modelId="{DBB41F9A-D316-46B5-B8C0-D721E1E15DD0}" type="pres">
      <dgm:prSet presAssocID="{CB56588F-7A31-4B21-937E-72D7AFC9BAD3}" presName="parTx" presStyleLbl="revTx" presStyleIdx="1" presStyleCnt="2">
        <dgm:presLayoutVars>
          <dgm:chMax val="1"/>
          <dgm:bulletEnabled val="1"/>
        </dgm:presLayoutVars>
      </dgm:prSet>
      <dgm:spPr/>
    </dgm:pt>
    <dgm:pt modelId="{C428625F-521D-40D0-A222-86271E6A3F53}" type="pres">
      <dgm:prSet presAssocID="{CB56588F-7A31-4B21-937E-72D7AFC9BAD3}" presName="bracket" presStyleLbl="parChTrans1D1" presStyleIdx="1" presStyleCnt="2"/>
      <dgm:spPr/>
    </dgm:pt>
    <dgm:pt modelId="{2B9CC76B-24EA-478A-95BE-55FC3DCC4240}" type="pres">
      <dgm:prSet presAssocID="{CB56588F-7A31-4B21-937E-72D7AFC9BAD3}" presName="spH" presStyleCnt="0"/>
      <dgm:spPr/>
    </dgm:pt>
    <dgm:pt modelId="{F365398B-395A-4A93-BD6E-34EA663DBDDD}" type="pres">
      <dgm:prSet presAssocID="{CB56588F-7A31-4B21-937E-72D7AFC9BAD3}" presName="desTx" presStyleLbl="node1" presStyleIdx="1" presStyleCnt="2" custLinFactNeighborX="2444" custLinFactNeighborY="5">
        <dgm:presLayoutVars>
          <dgm:bulletEnabled val="1"/>
        </dgm:presLayoutVars>
      </dgm:prSet>
      <dgm:spPr/>
    </dgm:pt>
  </dgm:ptLst>
  <dgm:cxnLst>
    <dgm:cxn modelId="{C82E001D-383C-4249-B01C-19B4186014CD}" srcId="{CB56588F-7A31-4B21-937E-72D7AFC9BAD3}" destId="{156172F9-167D-4AD9-BAD8-7C61CBF38852}" srcOrd="5" destOrd="0" parTransId="{1BEE5010-FDB1-4838-9F40-DD43C8B1C4F1}" sibTransId="{E13C49C0-0405-4758-8EC2-0B17C6DBB3CD}"/>
    <dgm:cxn modelId="{E3A5232C-1101-4AA5-8F97-0C91B7A6E1B9}" srcId="{75BD534E-54E3-4AC8-944D-74510F8CC371}" destId="{CB56588F-7A31-4B21-937E-72D7AFC9BAD3}" srcOrd="1" destOrd="0" parTransId="{B798C727-C164-43A7-AD5D-971F877842BB}" sibTransId="{187A6330-6E14-4BE9-8355-A6773D4EB74F}"/>
    <dgm:cxn modelId="{DB6A8E2C-C899-4A78-B61E-8C71E1D6457B}" srcId="{CB56588F-7A31-4B21-937E-72D7AFC9BAD3}" destId="{D547F812-F29C-4D96-ACF6-2C0DBD1EA680}" srcOrd="0" destOrd="0" parTransId="{15C0889C-28A2-4328-84A5-0874E829AD3C}" sibTransId="{649403BA-C848-4D3C-B1D8-1D1EB1D32EA4}"/>
    <dgm:cxn modelId="{F951D033-08CB-4790-8A6E-3FC449F69749}" srcId="{CB56588F-7A31-4B21-937E-72D7AFC9BAD3}" destId="{A39FC747-0AE9-40DA-893A-1F59405ACDC9}" srcOrd="3" destOrd="0" parTransId="{DB610A61-776C-409F-B70D-E103FE8EDC9C}" sibTransId="{B1F9F91A-ABBC-404F-A3D7-FE520CA6DC1C}"/>
    <dgm:cxn modelId="{2F0D7636-17AE-499F-A581-865EB756EACA}" srcId="{CB56588F-7A31-4B21-937E-72D7AFC9BAD3}" destId="{976A2D66-5902-4639-8ED7-772CA9B14495}" srcOrd="6" destOrd="0" parTransId="{A824988B-9D30-43DC-A36F-C7D2560228B5}" sibTransId="{BC41551D-647A-4482-85E4-67617689AEBF}"/>
    <dgm:cxn modelId="{86F39561-7EE8-4C1A-AFCD-E52F0CA213C3}" srcId="{63CB82C0-0920-45A3-9C65-B8246BB73E33}" destId="{30D45558-913B-4D7E-8DE6-FDCBD2E93396}" srcOrd="1" destOrd="0" parTransId="{C7341356-FB10-4421-A64B-63F336DB2C05}" sibTransId="{B2CD1F2A-54E4-4E52-8C51-8938B714854B}"/>
    <dgm:cxn modelId="{E15D9343-A049-4C67-A6D6-A0609A6ABEEF}" srcId="{63CB82C0-0920-45A3-9C65-B8246BB73E33}" destId="{B1B8760F-186E-4E3D-B1A9-5E25207171F4}" srcOrd="0" destOrd="0" parTransId="{D5A29ADB-0CD7-4BA0-AD0B-BBB0BDA555BD}" sibTransId="{4C3DEEEA-BF25-423F-B147-75ADE650A57A}"/>
    <dgm:cxn modelId="{36EBCF63-24A3-4809-A6B7-9B9AC0E0B7C5}" type="presOf" srcId="{976A2D66-5902-4639-8ED7-772CA9B14495}" destId="{F365398B-395A-4A93-BD6E-34EA663DBDDD}" srcOrd="0" destOrd="6" presId="urn:diagrams.loki3.com/BracketList"/>
    <dgm:cxn modelId="{CD752A65-5317-4B6D-9B66-08D29560C0A4}" type="presOf" srcId="{B1B8760F-186E-4E3D-B1A9-5E25207171F4}" destId="{35E6C0C6-5610-4080-B6F4-FF2CC9901BE5}" srcOrd="0" destOrd="0" presId="urn:diagrams.loki3.com/BracketList"/>
    <dgm:cxn modelId="{047A564B-8117-4E8E-8458-192B7AFD2755}" srcId="{75BD534E-54E3-4AC8-944D-74510F8CC371}" destId="{63CB82C0-0920-45A3-9C65-B8246BB73E33}" srcOrd="0" destOrd="0" parTransId="{07E4C458-47AE-46F5-8F3B-FD0AEEFFFB88}" sibTransId="{E1B6DAEB-1F23-487A-88C9-E3B1044C85B3}"/>
    <dgm:cxn modelId="{5DC5A251-40B3-4860-92E1-0E19D36EDC72}" srcId="{CB56588F-7A31-4B21-937E-72D7AFC9BAD3}" destId="{9DC56952-01C2-4884-847E-E7D4361F77C8}" srcOrd="2" destOrd="0" parTransId="{295A748C-C8CD-4E8C-BDFE-ABE7F22572ED}" sibTransId="{7295CED3-2207-4E4F-8E4B-CEEC3B3D36C0}"/>
    <dgm:cxn modelId="{3B02CE51-0318-44FA-B62A-B6A826F6A457}" type="presOf" srcId="{D547F812-F29C-4D96-ACF6-2C0DBD1EA680}" destId="{F365398B-395A-4A93-BD6E-34EA663DBDDD}" srcOrd="0" destOrd="0" presId="urn:diagrams.loki3.com/BracketList"/>
    <dgm:cxn modelId="{D6517E72-6DA1-4356-979E-D1CF2DA897B4}" type="presOf" srcId="{CB56588F-7A31-4B21-937E-72D7AFC9BAD3}" destId="{DBB41F9A-D316-46B5-B8C0-D721E1E15DD0}" srcOrd="0" destOrd="0" presId="urn:diagrams.loki3.com/BracketList"/>
    <dgm:cxn modelId="{AC31DE88-C7F6-476D-990D-11132C96FAF5}" type="presOf" srcId="{63CB82C0-0920-45A3-9C65-B8246BB73E33}" destId="{A6D98642-8CBB-4900-AA01-14672CF23FF4}" srcOrd="0" destOrd="0" presId="urn:diagrams.loki3.com/BracketList"/>
    <dgm:cxn modelId="{C21078B4-AF95-4A28-8B4A-51E9083BF531}" srcId="{CB56588F-7A31-4B21-937E-72D7AFC9BAD3}" destId="{2DD19497-7B01-40EB-AB95-07B23E67DD8B}" srcOrd="1" destOrd="0" parTransId="{5DFAFB1F-7528-4681-8E64-981AC8E1B65D}" sibTransId="{4AA08781-B9C3-42BF-976E-7F8EB1812D8A}"/>
    <dgm:cxn modelId="{B328BBB9-2DB8-4614-9449-82B21248F97F}" type="presOf" srcId="{9F6664C1-B0A4-403B-83A9-C6B12DBA11A7}" destId="{35E6C0C6-5610-4080-B6F4-FF2CC9901BE5}" srcOrd="0" destOrd="2" presId="urn:diagrams.loki3.com/BracketList"/>
    <dgm:cxn modelId="{DDFE35C5-A997-4BC9-A803-025DA0EE86DA}" type="presOf" srcId="{30D45558-913B-4D7E-8DE6-FDCBD2E93396}" destId="{35E6C0C6-5610-4080-B6F4-FF2CC9901BE5}" srcOrd="0" destOrd="1" presId="urn:diagrams.loki3.com/BracketList"/>
    <dgm:cxn modelId="{C088FBD0-6F0D-4DEA-9DDA-90106A79519E}" type="presOf" srcId="{156172F9-167D-4AD9-BAD8-7C61CBF38852}" destId="{F365398B-395A-4A93-BD6E-34EA663DBDDD}" srcOrd="0" destOrd="5" presId="urn:diagrams.loki3.com/BracketList"/>
    <dgm:cxn modelId="{CDB563D3-6955-4573-B5A2-B19CFC139143}" srcId="{63CB82C0-0920-45A3-9C65-B8246BB73E33}" destId="{9F6664C1-B0A4-403B-83A9-C6B12DBA11A7}" srcOrd="2" destOrd="0" parTransId="{4D5EB930-D52F-44E4-BFF9-DE6388915E01}" sibTransId="{D4255E18-CF3B-4B95-B361-AF75FA7FB024}"/>
    <dgm:cxn modelId="{25A8F8D5-E0BB-4BE6-BA09-DB3D2E9CF524}" type="presOf" srcId="{75BD534E-54E3-4AC8-944D-74510F8CC371}" destId="{693E39FB-EE51-4022-90CC-0697496C9021}" srcOrd="0" destOrd="0" presId="urn:diagrams.loki3.com/BracketList"/>
    <dgm:cxn modelId="{7D0AD3DB-CAA8-45D3-A9C7-E66E3B954BD6}" type="presOf" srcId="{CB841F61-A037-451C-861A-66F51A55D511}" destId="{F365398B-395A-4A93-BD6E-34EA663DBDDD}" srcOrd="0" destOrd="4" presId="urn:diagrams.loki3.com/BracketList"/>
    <dgm:cxn modelId="{A39C12EB-4AB1-424E-BAE2-C93AA3CC927E}" srcId="{CB56588F-7A31-4B21-937E-72D7AFC9BAD3}" destId="{CB841F61-A037-451C-861A-66F51A55D511}" srcOrd="4" destOrd="0" parTransId="{B78EE59E-1651-40A1-8929-8DDE94434BC1}" sibTransId="{5C8A68CE-5757-4173-85D8-3AF4DB0734DA}"/>
    <dgm:cxn modelId="{614F4EF3-9523-4036-80B1-35EE0108091F}" type="presOf" srcId="{2DD19497-7B01-40EB-AB95-07B23E67DD8B}" destId="{F365398B-395A-4A93-BD6E-34EA663DBDDD}" srcOrd="0" destOrd="1" presId="urn:diagrams.loki3.com/BracketList"/>
    <dgm:cxn modelId="{6F1782F6-C8EA-47AB-B894-30555803BED6}" type="presOf" srcId="{A39FC747-0AE9-40DA-893A-1F59405ACDC9}" destId="{F365398B-395A-4A93-BD6E-34EA663DBDDD}" srcOrd="0" destOrd="3" presId="urn:diagrams.loki3.com/BracketList"/>
    <dgm:cxn modelId="{BF953EFA-9E2A-4A81-8D4A-67B51FE019B4}" type="presOf" srcId="{9DC56952-01C2-4884-847E-E7D4361F77C8}" destId="{F365398B-395A-4A93-BD6E-34EA663DBDDD}" srcOrd="0" destOrd="2" presId="urn:diagrams.loki3.com/BracketList"/>
    <dgm:cxn modelId="{187E11DE-17C5-49DD-8DE7-14D0784F4FCF}" type="presParOf" srcId="{693E39FB-EE51-4022-90CC-0697496C9021}" destId="{9D6CE522-A910-4409-B0E4-74280DDC1099}" srcOrd="0" destOrd="0" presId="urn:diagrams.loki3.com/BracketList"/>
    <dgm:cxn modelId="{BA04C11A-E147-404D-B794-C5B77EB1B89B}" type="presParOf" srcId="{9D6CE522-A910-4409-B0E4-74280DDC1099}" destId="{A6D98642-8CBB-4900-AA01-14672CF23FF4}" srcOrd="0" destOrd="0" presId="urn:diagrams.loki3.com/BracketList"/>
    <dgm:cxn modelId="{B7E37DD8-8EF6-40AB-AB5D-7DCB064C49EF}" type="presParOf" srcId="{9D6CE522-A910-4409-B0E4-74280DDC1099}" destId="{A455C9D8-85D7-4AB5-9D24-CEE754DEBFA4}" srcOrd="1" destOrd="0" presId="urn:diagrams.loki3.com/BracketList"/>
    <dgm:cxn modelId="{9CFF0DDB-3FB6-49D5-A00D-E044D34E165B}" type="presParOf" srcId="{9D6CE522-A910-4409-B0E4-74280DDC1099}" destId="{EB19B099-A84C-432F-ACE1-2AADF5225420}" srcOrd="2" destOrd="0" presId="urn:diagrams.loki3.com/BracketList"/>
    <dgm:cxn modelId="{99AB79F0-B6EA-4ED8-B96A-76AA8CF36B4A}" type="presParOf" srcId="{9D6CE522-A910-4409-B0E4-74280DDC1099}" destId="{35E6C0C6-5610-4080-B6F4-FF2CC9901BE5}" srcOrd="3" destOrd="0" presId="urn:diagrams.loki3.com/BracketList"/>
    <dgm:cxn modelId="{A1B3ECD0-0AC8-4F04-8FC2-CBAC20C5AA87}" type="presParOf" srcId="{693E39FB-EE51-4022-90CC-0697496C9021}" destId="{A2A7DF1A-3CBA-49CF-B34E-C12B71CECFEF}" srcOrd="1" destOrd="0" presId="urn:diagrams.loki3.com/BracketList"/>
    <dgm:cxn modelId="{251F8665-3DB0-4D8A-8B2D-0E9916BA04CF}" type="presParOf" srcId="{693E39FB-EE51-4022-90CC-0697496C9021}" destId="{01E4F320-64CB-4C9D-B981-171EA611EAE5}" srcOrd="2" destOrd="0" presId="urn:diagrams.loki3.com/BracketList"/>
    <dgm:cxn modelId="{3BA236E5-9FCC-4CEF-BB50-8E142322A378}" type="presParOf" srcId="{01E4F320-64CB-4C9D-B981-171EA611EAE5}" destId="{DBB41F9A-D316-46B5-B8C0-D721E1E15DD0}" srcOrd="0" destOrd="0" presId="urn:diagrams.loki3.com/BracketList"/>
    <dgm:cxn modelId="{1C152077-35F7-47F2-88D8-24E4334C56DB}" type="presParOf" srcId="{01E4F320-64CB-4C9D-B981-171EA611EAE5}" destId="{C428625F-521D-40D0-A222-86271E6A3F53}" srcOrd="1" destOrd="0" presId="urn:diagrams.loki3.com/BracketList"/>
    <dgm:cxn modelId="{52902F7D-8088-41F9-95E0-4FB042402F0D}" type="presParOf" srcId="{01E4F320-64CB-4C9D-B981-171EA611EAE5}" destId="{2B9CC76B-24EA-478A-95BE-55FC3DCC4240}" srcOrd="2" destOrd="0" presId="urn:diagrams.loki3.com/BracketList"/>
    <dgm:cxn modelId="{54D888C6-0E4A-43DE-9D67-9A27423CD5EF}" type="presParOf" srcId="{01E4F320-64CB-4C9D-B981-171EA611EAE5}" destId="{F365398B-395A-4A93-BD6E-34EA663DBDD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D534E-54E3-4AC8-944D-74510F8CC37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B82C0-0920-45A3-9C65-B8246BB73E33}">
      <dgm:prSet phldrT="[Text]"/>
      <dgm:spPr/>
      <dgm:t>
        <a:bodyPr/>
        <a:lstStyle/>
        <a:p>
          <a:pPr algn="l"/>
          <a:r>
            <a:rPr lang="en-US" b="1" dirty="0"/>
            <a:t>GEOGRAPHIC RISK</a:t>
          </a:r>
          <a:endParaRPr lang="en-US" dirty="0"/>
        </a:p>
      </dgm:t>
    </dgm:pt>
    <dgm:pt modelId="{07E4C458-47AE-46F5-8F3B-FD0AEEFFFB88}" type="parTrans" cxnId="{047A564B-8117-4E8E-8458-192B7AFD2755}">
      <dgm:prSet/>
      <dgm:spPr/>
      <dgm:t>
        <a:bodyPr/>
        <a:lstStyle/>
        <a:p>
          <a:endParaRPr lang="en-US"/>
        </a:p>
      </dgm:t>
    </dgm:pt>
    <dgm:pt modelId="{E1B6DAEB-1F23-487A-88C9-E3B1044C85B3}" type="sibTrans" cxnId="{047A564B-8117-4E8E-8458-192B7AFD2755}">
      <dgm:prSet/>
      <dgm:spPr/>
      <dgm:t>
        <a:bodyPr/>
        <a:lstStyle/>
        <a:p>
          <a:endParaRPr lang="en-US"/>
        </a:p>
      </dgm:t>
    </dgm:pt>
    <dgm:pt modelId="{B1B8760F-186E-4E3D-B1A9-5E25207171F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International Business Relationships</a:t>
          </a:r>
        </a:p>
      </dgm:t>
    </dgm:pt>
    <dgm:pt modelId="{D5A29ADB-0CD7-4BA0-AD0B-BBB0BDA555BD}" type="parTrans" cxnId="{E15D9343-A049-4C67-A6D6-A0609A6ABEEF}">
      <dgm:prSet/>
      <dgm:spPr/>
      <dgm:t>
        <a:bodyPr/>
        <a:lstStyle/>
        <a:p>
          <a:endParaRPr lang="en-US"/>
        </a:p>
      </dgm:t>
    </dgm:pt>
    <dgm:pt modelId="{4C3DEEEA-BF25-423F-B147-75ADE650A57A}" type="sibTrans" cxnId="{E15D9343-A049-4C67-A6D6-A0609A6ABEEF}">
      <dgm:prSet/>
      <dgm:spPr/>
      <dgm:t>
        <a:bodyPr/>
        <a:lstStyle/>
        <a:p>
          <a:endParaRPr lang="en-US"/>
        </a:p>
      </dgm:t>
    </dgm:pt>
    <dgm:pt modelId="{CB56588F-7A31-4B21-937E-72D7AFC9BAD3}">
      <dgm:prSet phldrT="[Text]"/>
      <dgm:spPr/>
      <dgm:t>
        <a:bodyPr/>
        <a:lstStyle/>
        <a:p>
          <a:pPr algn="l"/>
          <a:r>
            <a:rPr lang="en-US" b="1" dirty="0"/>
            <a:t>PAYMENT RISK</a:t>
          </a:r>
          <a:endParaRPr lang="en-US" dirty="0"/>
        </a:p>
      </dgm:t>
    </dgm:pt>
    <dgm:pt modelId="{B798C727-C164-43A7-AD5D-971F877842BB}" type="parTrans" cxnId="{E3A5232C-1101-4AA5-8F97-0C91B7A6E1B9}">
      <dgm:prSet/>
      <dgm:spPr/>
      <dgm:t>
        <a:bodyPr/>
        <a:lstStyle/>
        <a:p>
          <a:endParaRPr lang="en-US"/>
        </a:p>
      </dgm:t>
    </dgm:pt>
    <dgm:pt modelId="{187A6330-6E14-4BE9-8355-A6773D4EB74F}" type="sibTrans" cxnId="{E3A5232C-1101-4AA5-8F97-0C91B7A6E1B9}">
      <dgm:prSet/>
      <dgm:spPr/>
      <dgm:t>
        <a:bodyPr/>
        <a:lstStyle/>
        <a:p>
          <a:endParaRPr lang="en-US"/>
        </a:p>
      </dgm:t>
    </dgm:pt>
    <dgm:pt modelId="{D547F812-F29C-4D96-ACF6-2C0DBD1EA68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Use of Cash</a:t>
          </a:r>
        </a:p>
      </dgm:t>
    </dgm:pt>
    <dgm:pt modelId="{15C0889C-28A2-4328-84A5-0874E829AD3C}" type="parTrans" cxnId="{DB6A8E2C-C899-4A78-B61E-8C71E1D6457B}">
      <dgm:prSet/>
      <dgm:spPr/>
      <dgm:t>
        <a:bodyPr/>
        <a:lstStyle/>
        <a:p>
          <a:endParaRPr lang="en-US"/>
        </a:p>
      </dgm:t>
    </dgm:pt>
    <dgm:pt modelId="{649403BA-C848-4D3C-B1D8-1D1EB1D32EA4}" type="sibTrans" cxnId="{DB6A8E2C-C899-4A78-B61E-8C71E1D6457B}">
      <dgm:prSet/>
      <dgm:spPr/>
      <dgm:t>
        <a:bodyPr/>
        <a:lstStyle/>
        <a:p>
          <a:endParaRPr lang="en-US"/>
        </a:p>
      </dgm:t>
    </dgm:pt>
    <dgm:pt modelId="{CFF090DB-C403-45E2-8611-ABE68FC90C5C}">
      <dgm:prSet/>
      <dgm:spPr>
        <a:solidFill>
          <a:srgbClr val="00206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Increased Monitoring Jurisdiction</a:t>
          </a:r>
        </a:p>
      </dgm:t>
    </dgm:pt>
    <dgm:pt modelId="{E3936CBD-C9AC-4164-851F-9BBA5B63C6FA}" type="parTrans" cxnId="{594C4B0F-40F2-4417-AFD6-79D3CA0A8071}">
      <dgm:prSet/>
      <dgm:spPr/>
      <dgm:t>
        <a:bodyPr/>
        <a:lstStyle/>
        <a:p>
          <a:endParaRPr lang="en-US"/>
        </a:p>
      </dgm:t>
    </dgm:pt>
    <dgm:pt modelId="{11FF8F94-F4EA-4A95-8871-7872DC386E9E}" type="sibTrans" cxnId="{594C4B0F-40F2-4417-AFD6-79D3CA0A8071}">
      <dgm:prSet/>
      <dgm:spPr/>
      <dgm:t>
        <a:bodyPr/>
        <a:lstStyle/>
        <a:p>
          <a:endParaRPr lang="en-US"/>
        </a:p>
      </dgm:t>
    </dgm:pt>
    <dgm:pt modelId="{B346FCBB-2E30-428E-986F-7CDC04B11EFE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High-Risk Jurisdictions</a:t>
          </a:r>
        </a:p>
      </dgm:t>
    </dgm:pt>
    <dgm:pt modelId="{B7462D52-EB07-4526-BF09-1F1ACDB20A8B}" type="parTrans" cxnId="{5EDA06E8-6AC9-4D63-9FCC-6DC1256FF660}">
      <dgm:prSet/>
      <dgm:spPr/>
      <dgm:t>
        <a:bodyPr/>
        <a:lstStyle/>
        <a:p>
          <a:endParaRPr lang="en-US"/>
        </a:p>
      </dgm:t>
    </dgm:pt>
    <dgm:pt modelId="{8DB369DF-5346-4688-8AE8-162C7E9FADFB}" type="sibTrans" cxnId="{5EDA06E8-6AC9-4D63-9FCC-6DC1256FF660}">
      <dgm:prSet/>
      <dgm:spPr/>
      <dgm:t>
        <a:bodyPr/>
        <a:lstStyle/>
        <a:p>
          <a:endParaRPr lang="en-US"/>
        </a:p>
      </dgm:t>
    </dgm:pt>
    <dgm:pt modelId="{7393F12D-3FF5-47AF-B6D7-59AB0839B26A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Credit Card</a:t>
          </a:r>
        </a:p>
      </dgm:t>
    </dgm:pt>
    <dgm:pt modelId="{B9DCB1FC-32BD-4919-A223-970CF9A54FE2}" type="parTrans" cxnId="{84F48569-3D71-4520-8027-8F104A62C4E7}">
      <dgm:prSet/>
      <dgm:spPr/>
      <dgm:t>
        <a:bodyPr/>
        <a:lstStyle/>
        <a:p>
          <a:endParaRPr lang="en-US"/>
        </a:p>
      </dgm:t>
    </dgm:pt>
    <dgm:pt modelId="{5BC97CFF-774C-4459-8D32-693130A76480}" type="sibTrans" cxnId="{84F48569-3D71-4520-8027-8F104A62C4E7}">
      <dgm:prSet/>
      <dgm:spPr/>
      <dgm:t>
        <a:bodyPr/>
        <a:lstStyle/>
        <a:p>
          <a:endParaRPr lang="en-US"/>
        </a:p>
      </dgm:t>
    </dgm:pt>
    <dgm:pt modelId="{A17D5DFF-D54A-48F0-9909-BA9EC1EF255A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Wire Transfers</a:t>
          </a:r>
        </a:p>
      </dgm:t>
    </dgm:pt>
    <dgm:pt modelId="{6B70DEBF-FE5F-492F-A6A3-3E3218463EE4}" type="parTrans" cxnId="{15503698-A765-44CE-9921-F9E07E292DD2}">
      <dgm:prSet/>
      <dgm:spPr/>
      <dgm:t>
        <a:bodyPr/>
        <a:lstStyle/>
        <a:p>
          <a:endParaRPr lang="en-US"/>
        </a:p>
      </dgm:t>
    </dgm:pt>
    <dgm:pt modelId="{9FDF0669-FC5F-483F-9D12-F099BF94C1EA}" type="sibTrans" cxnId="{15503698-A765-44CE-9921-F9E07E292DD2}">
      <dgm:prSet/>
      <dgm:spPr/>
      <dgm:t>
        <a:bodyPr/>
        <a:lstStyle/>
        <a:p>
          <a:endParaRPr lang="en-US"/>
        </a:p>
      </dgm:t>
    </dgm:pt>
    <dgm:pt modelId="{1CD84EAD-7D07-4AE5-8E41-8FBFEA16C12D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Cheque</a:t>
          </a:r>
        </a:p>
      </dgm:t>
    </dgm:pt>
    <dgm:pt modelId="{3446986F-6F72-4AAA-9A2E-86EEF5B3791A}" type="parTrans" cxnId="{317F9BE0-C7F6-49FC-BFB1-00C52465D171}">
      <dgm:prSet/>
      <dgm:spPr/>
      <dgm:t>
        <a:bodyPr/>
        <a:lstStyle/>
        <a:p>
          <a:endParaRPr lang="en-US"/>
        </a:p>
      </dgm:t>
    </dgm:pt>
    <dgm:pt modelId="{84F68423-B169-4535-A138-A2A2B4FE5137}" type="sibTrans" cxnId="{317F9BE0-C7F6-49FC-BFB1-00C52465D171}">
      <dgm:prSet/>
      <dgm:spPr/>
      <dgm:t>
        <a:bodyPr/>
        <a:lstStyle/>
        <a:p>
          <a:endParaRPr lang="en-US"/>
        </a:p>
      </dgm:t>
    </dgm:pt>
    <dgm:pt modelId="{693E39FB-EE51-4022-90CC-0697496C9021}" type="pres">
      <dgm:prSet presAssocID="{75BD534E-54E3-4AC8-944D-74510F8CC371}" presName="Name0" presStyleCnt="0">
        <dgm:presLayoutVars>
          <dgm:dir/>
          <dgm:animLvl val="lvl"/>
          <dgm:resizeHandles val="exact"/>
        </dgm:presLayoutVars>
      </dgm:prSet>
      <dgm:spPr/>
    </dgm:pt>
    <dgm:pt modelId="{9D6CE522-A910-4409-B0E4-74280DDC1099}" type="pres">
      <dgm:prSet presAssocID="{63CB82C0-0920-45A3-9C65-B8246BB73E33}" presName="linNode" presStyleCnt="0"/>
      <dgm:spPr/>
    </dgm:pt>
    <dgm:pt modelId="{A6D98642-8CBB-4900-AA01-14672CF23FF4}" type="pres">
      <dgm:prSet presAssocID="{63CB82C0-0920-45A3-9C65-B8246BB73E33}" presName="parTx" presStyleLbl="revTx" presStyleIdx="0" presStyleCnt="2">
        <dgm:presLayoutVars>
          <dgm:chMax val="1"/>
          <dgm:bulletEnabled val="1"/>
        </dgm:presLayoutVars>
      </dgm:prSet>
      <dgm:spPr/>
    </dgm:pt>
    <dgm:pt modelId="{A455C9D8-85D7-4AB5-9D24-CEE754DEBFA4}" type="pres">
      <dgm:prSet presAssocID="{63CB82C0-0920-45A3-9C65-B8246BB73E33}" presName="bracket" presStyleLbl="parChTrans1D1" presStyleIdx="0" presStyleCnt="2"/>
      <dgm:spPr/>
    </dgm:pt>
    <dgm:pt modelId="{EB19B099-A84C-432F-ACE1-2AADF5225420}" type="pres">
      <dgm:prSet presAssocID="{63CB82C0-0920-45A3-9C65-B8246BB73E33}" presName="spH" presStyleCnt="0"/>
      <dgm:spPr/>
    </dgm:pt>
    <dgm:pt modelId="{35E6C0C6-5610-4080-B6F4-FF2CC9901BE5}" type="pres">
      <dgm:prSet presAssocID="{63CB82C0-0920-45A3-9C65-B8246BB73E33}" presName="desTx" presStyleLbl="node1" presStyleIdx="0" presStyleCnt="2">
        <dgm:presLayoutVars>
          <dgm:bulletEnabled val="1"/>
        </dgm:presLayoutVars>
      </dgm:prSet>
      <dgm:spPr/>
    </dgm:pt>
    <dgm:pt modelId="{A2A7DF1A-3CBA-49CF-B34E-C12B71CECFEF}" type="pres">
      <dgm:prSet presAssocID="{E1B6DAEB-1F23-487A-88C9-E3B1044C85B3}" presName="spV" presStyleCnt="0"/>
      <dgm:spPr/>
    </dgm:pt>
    <dgm:pt modelId="{01E4F320-64CB-4C9D-B981-171EA611EAE5}" type="pres">
      <dgm:prSet presAssocID="{CB56588F-7A31-4B21-937E-72D7AFC9BAD3}" presName="linNode" presStyleCnt="0"/>
      <dgm:spPr/>
    </dgm:pt>
    <dgm:pt modelId="{DBB41F9A-D316-46B5-B8C0-D721E1E15DD0}" type="pres">
      <dgm:prSet presAssocID="{CB56588F-7A31-4B21-937E-72D7AFC9BAD3}" presName="parTx" presStyleLbl="revTx" presStyleIdx="1" presStyleCnt="2">
        <dgm:presLayoutVars>
          <dgm:chMax val="1"/>
          <dgm:bulletEnabled val="1"/>
        </dgm:presLayoutVars>
      </dgm:prSet>
      <dgm:spPr/>
    </dgm:pt>
    <dgm:pt modelId="{C428625F-521D-40D0-A222-86271E6A3F53}" type="pres">
      <dgm:prSet presAssocID="{CB56588F-7A31-4B21-937E-72D7AFC9BAD3}" presName="bracket" presStyleLbl="parChTrans1D1" presStyleIdx="1" presStyleCnt="2"/>
      <dgm:spPr/>
    </dgm:pt>
    <dgm:pt modelId="{2B9CC76B-24EA-478A-95BE-55FC3DCC4240}" type="pres">
      <dgm:prSet presAssocID="{CB56588F-7A31-4B21-937E-72D7AFC9BAD3}" presName="spH" presStyleCnt="0"/>
      <dgm:spPr/>
    </dgm:pt>
    <dgm:pt modelId="{F365398B-395A-4A93-BD6E-34EA663DBDDD}" type="pres">
      <dgm:prSet presAssocID="{CB56588F-7A31-4B21-937E-72D7AFC9BAD3}" presName="desTx" presStyleLbl="node1" presStyleIdx="1" presStyleCnt="2" custLinFactNeighborX="5706" custLinFactNeighborY="-219">
        <dgm:presLayoutVars>
          <dgm:bulletEnabled val="1"/>
        </dgm:presLayoutVars>
      </dgm:prSet>
      <dgm:spPr/>
    </dgm:pt>
  </dgm:ptLst>
  <dgm:cxnLst>
    <dgm:cxn modelId="{594C4B0F-40F2-4417-AFD6-79D3CA0A8071}" srcId="{63CB82C0-0920-45A3-9C65-B8246BB73E33}" destId="{CFF090DB-C403-45E2-8611-ABE68FC90C5C}" srcOrd="1" destOrd="0" parTransId="{E3936CBD-C9AC-4164-851F-9BBA5B63C6FA}" sibTransId="{11FF8F94-F4EA-4A95-8871-7872DC386E9E}"/>
    <dgm:cxn modelId="{46A9071C-AF97-4314-B2AB-E5BE6FC997D0}" type="presOf" srcId="{A17D5DFF-D54A-48F0-9909-BA9EC1EF255A}" destId="{F365398B-395A-4A93-BD6E-34EA663DBDDD}" srcOrd="0" destOrd="2" presId="urn:diagrams.loki3.com/BracketList"/>
    <dgm:cxn modelId="{65E93E23-173F-459B-A7B5-B6A925EC83AE}" type="presOf" srcId="{B346FCBB-2E30-428E-986F-7CDC04B11EFE}" destId="{35E6C0C6-5610-4080-B6F4-FF2CC9901BE5}" srcOrd="0" destOrd="2" presId="urn:diagrams.loki3.com/BracketList"/>
    <dgm:cxn modelId="{E3A5232C-1101-4AA5-8F97-0C91B7A6E1B9}" srcId="{75BD534E-54E3-4AC8-944D-74510F8CC371}" destId="{CB56588F-7A31-4B21-937E-72D7AFC9BAD3}" srcOrd="1" destOrd="0" parTransId="{B798C727-C164-43A7-AD5D-971F877842BB}" sibTransId="{187A6330-6E14-4BE9-8355-A6773D4EB74F}"/>
    <dgm:cxn modelId="{DB6A8E2C-C899-4A78-B61E-8C71E1D6457B}" srcId="{CB56588F-7A31-4B21-937E-72D7AFC9BAD3}" destId="{D547F812-F29C-4D96-ACF6-2C0DBD1EA680}" srcOrd="0" destOrd="0" parTransId="{15C0889C-28A2-4328-84A5-0874E829AD3C}" sibTransId="{649403BA-C848-4D3C-B1D8-1D1EB1D32EA4}"/>
    <dgm:cxn modelId="{976FAA31-D354-4C9D-A50E-3A73B60347C8}" type="presOf" srcId="{7393F12D-3FF5-47AF-B6D7-59AB0839B26A}" destId="{F365398B-395A-4A93-BD6E-34EA663DBDDD}" srcOrd="0" destOrd="1" presId="urn:diagrams.loki3.com/BracketList"/>
    <dgm:cxn modelId="{E15D9343-A049-4C67-A6D6-A0609A6ABEEF}" srcId="{63CB82C0-0920-45A3-9C65-B8246BB73E33}" destId="{B1B8760F-186E-4E3D-B1A9-5E25207171F4}" srcOrd="0" destOrd="0" parTransId="{D5A29ADB-0CD7-4BA0-AD0B-BBB0BDA555BD}" sibTransId="{4C3DEEEA-BF25-423F-B147-75ADE650A57A}"/>
    <dgm:cxn modelId="{CD752A65-5317-4B6D-9B66-08D29560C0A4}" type="presOf" srcId="{B1B8760F-186E-4E3D-B1A9-5E25207171F4}" destId="{35E6C0C6-5610-4080-B6F4-FF2CC9901BE5}" srcOrd="0" destOrd="0" presId="urn:diagrams.loki3.com/BracketList"/>
    <dgm:cxn modelId="{84F48569-3D71-4520-8027-8F104A62C4E7}" srcId="{CB56588F-7A31-4B21-937E-72D7AFC9BAD3}" destId="{7393F12D-3FF5-47AF-B6D7-59AB0839B26A}" srcOrd="1" destOrd="0" parTransId="{B9DCB1FC-32BD-4919-A223-970CF9A54FE2}" sibTransId="{5BC97CFF-774C-4459-8D32-693130A76480}"/>
    <dgm:cxn modelId="{047A564B-8117-4E8E-8458-192B7AFD2755}" srcId="{75BD534E-54E3-4AC8-944D-74510F8CC371}" destId="{63CB82C0-0920-45A3-9C65-B8246BB73E33}" srcOrd="0" destOrd="0" parTransId="{07E4C458-47AE-46F5-8F3B-FD0AEEFFFB88}" sibTransId="{E1B6DAEB-1F23-487A-88C9-E3B1044C85B3}"/>
    <dgm:cxn modelId="{3B02CE51-0318-44FA-B62A-B6A826F6A457}" type="presOf" srcId="{D547F812-F29C-4D96-ACF6-2C0DBD1EA680}" destId="{F365398B-395A-4A93-BD6E-34EA663DBDDD}" srcOrd="0" destOrd="0" presId="urn:diagrams.loki3.com/BracketList"/>
    <dgm:cxn modelId="{D6517E72-6DA1-4356-979E-D1CF2DA897B4}" type="presOf" srcId="{CB56588F-7A31-4B21-937E-72D7AFC9BAD3}" destId="{DBB41F9A-D316-46B5-B8C0-D721E1E15DD0}" srcOrd="0" destOrd="0" presId="urn:diagrams.loki3.com/BracketList"/>
    <dgm:cxn modelId="{F22C8676-74F2-4347-BCB7-7DF8E1302B5C}" type="presOf" srcId="{CFF090DB-C403-45E2-8611-ABE68FC90C5C}" destId="{35E6C0C6-5610-4080-B6F4-FF2CC9901BE5}" srcOrd="0" destOrd="1" presId="urn:diagrams.loki3.com/BracketList"/>
    <dgm:cxn modelId="{AC31DE88-C7F6-476D-990D-11132C96FAF5}" type="presOf" srcId="{63CB82C0-0920-45A3-9C65-B8246BB73E33}" destId="{A6D98642-8CBB-4900-AA01-14672CF23FF4}" srcOrd="0" destOrd="0" presId="urn:diagrams.loki3.com/BracketList"/>
    <dgm:cxn modelId="{15503698-A765-44CE-9921-F9E07E292DD2}" srcId="{CB56588F-7A31-4B21-937E-72D7AFC9BAD3}" destId="{A17D5DFF-D54A-48F0-9909-BA9EC1EF255A}" srcOrd="2" destOrd="0" parTransId="{6B70DEBF-FE5F-492F-A6A3-3E3218463EE4}" sibTransId="{9FDF0669-FC5F-483F-9D12-F099BF94C1EA}"/>
    <dgm:cxn modelId="{8CD778A2-142C-4BD0-BEA4-134CFE989EFF}" type="presOf" srcId="{1CD84EAD-7D07-4AE5-8E41-8FBFEA16C12D}" destId="{F365398B-395A-4A93-BD6E-34EA663DBDDD}" srcOrd="0" destOrd="3" presId="urn:diagrams.loki3.com/BracketList"/>
    <dgm:cxn modelId="{25A8F8D5-E0BB-4BE6-BA09-DB3D2E9CF524}" type="presOf" srcId="{75BD534E-54E3-4AC8-944D-74510F8CC371}" destId="{693E39FB-EE51-4022-90CC-0697496C9021}" srcOrd="0" destOrd="0" presId="urn:diagrams.loki3.com/BracketList"/>
    <dgm:cxn modelId="{317F9BE0-C7F6-49FC-BFB1-00C52465D171}" srcId="{CB56588F-7A31-4B21-937E-72D7AFC9BAD3}" destId="{1CD84EAD-7D07-4AE5-8E41-8FBFEA16C12D}" srcOrd="3" destOrd="0" parTransId="{3446986F-6F72-4AAA-9A2E-86EEF5B3791A}" sibTransId="{84F68423-B169-4535-A138-A2A2B4FE5137}"/>
    <dgm:cxn modelId="{5EDA06E8-6AC9-4D63-9FCC-6DC1256FF660}" srcId="{63CB82C0-0920-45A3-9C65-B8246BB73E33}" destId="{B346FCBB-2E30-428E-986F-7CDC04B11EFE}" srcOrd="2" destOrd="0" parTransId="{B7462D52-EB07-4526-BF09-1F1ACDB20A8B}" sibTransId="{8DB369DF-5346-4688-8AE8-162C7E9FADFB}"/>
    <dgm:cxn modelId="{187E11DE-17C5-49DD-8DE7-14D0784F4FCF}" type="presParOf" srcId="{693E39FB-EE51-4022-90CC-0697496C9021}" destId="{9D6CE522-A910-4409-B0E4-74280DDC1099}" srcOrd="0" destOrd="0" presId="urn:diagrams.loki3.com/BracketList"/>
    <dgm:cxn modelId="{BA04C11A-E147-404D-B794-C5B77EB1B89B}" type="presParOf" srcId="{9D6CE522-A910-4409-B0E4-74280DDC1099}" destId="{A6D98642-8CBB-4900-AA01-14672CF23FF4}" srcOrd="0" destOrd="0" presId="urn:diagrams.loki3.com/BracketList"/>
    <dgm:cxn modelId="{B7E37DD8-8EF6-40AB-AB5D-7DCB064C49EF}" type="presParOf" srcId="{9D6CE522-A910-4409-B0E4-74280DDC1099}" destId="{A455C9D8-85D7-4AB5-9D24-CEE754DEBFA4}" srcOrd="1" destOrd="0" presId="urn:diagrams.loki3.com/BracketList"/>
    <dgm:cxn modelId="{9CFF0DDB-3FB6-49D5-A00D-E044D34E165B}" type="presParOf" srcId="{9D6CE522-A910-4409-B0E4-74280DDC1099}" destId="{EB19B099-A84C-432F-ACE1-2AADF5225420}" srcOrd="2" destOrd="0" presId="urn:diagrams.loki3.com/BracketList"/>
    <dgm:cxn modelId="{99AB79F0-B6EA-4ED8-B96A-76AA8CF36B4A}" type="presParOf" srcId="{9D6CE522-A910-4409-B0E4-74280DDC1099}" destId="{35E6C0C6-5610-4080-B6F4-FF2CC9901BE5}" srcOrd="3" destOrd="0" presId="urn:diagrams.loki3.com/BracketList"/>
    <dgm:cxn modelId="{A1B3ECD0-0AC8-4F04-8FC2-CBAC20C5AA87}" type="presParOf" srcId="{693E39FB-EE51-4022-90CC-0697496C9021}" destId="{A2A7DF1A-3CBA-49CF-B34E-C12B71CECFEF}" srcOrd="1" destOrd="0" presId="urn:diagrams.loki3.com/BracketList"/>
    <dgm:cxn modelId="{251F8665-3DB0-4D8A-8B2D-0E9916BA04CF}" type="presParOf" srcId="{693E39FB-EE51-4022-90CC-0697496C9021}" destId="{01E4F320-64CB-4C9D-B981-171EA611EAE5}" srcOrd="2" destOrd="0" presId="urn:diagrams.loki3.com/BracketList"/>
    <dgm:cxn modelId="{3BA236E5-9FCC-4CEF-BB50-8E142322A378}" type="presParOf" srcId="{01E4F320-64CB-4C9D-B981-171EA611EAE5}" destId="{DBB41F9A-D316-46B5-B8C0-D721E1E15DD0}" srcOrd="0" destOrd="0" presId="urn:diagrams.loki3.com/BracketList"/>
    <dgm:cxn modelId="{1C152077-35F7-47F2-88D8-24E4334C56DB}" type="presParOf" srcId="{01E4F320-64CB-4C9D-B981-171EA611EAE5}" destId="{C428625F-521D-40D0-A222-86271E6A3F53}" srcOrd="1" destOrd="0" presId="urn:diagrams.loki3.com/BracketList"/>
    <dgm:cxn modelId="{52902F7D-8088-41F9-95E0-4FB042402F0D}" type="presParOf" srcId="{01E4F320-64CB-4C9D-B981-171EA611EAE5}" destId="{2B9CC76B-24EA-478A-95BE-55FC3DCC4240}" srcOrd="2" destOrd="0" presId="urn:diagrams.loki3.com/BracketList"/>
    <dgm:cxn modelId="{54D888C6-0E4A-43DE-9D67-9A27423CD5EF}" type="presParOf" srcId="{01E4F320-64CB-4C9D-B981-171EA611EAE5}" destId="{F365398B-395A-4A93-BD6E-34EA663DBDD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BD534E-54E3-4AC8-944D-74510F8CC37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B82C0-0920-45A3-9C65-B8246BB73E33}">
      <dgm:prSet phldrT="[Text]"/>
      <dgm:spPr/>
      <dgm:t>
        <a:bodyPr/>
        <a:lstStyle/>
        <a:p>
          <a:pPr algn="l"/>
          <a:r>
            <a:rPr lang="en-US" b="1" dirty="0"/>
            <a:t>EMPLOYEE RISK</a:t>
          </a:r>
          <a:endParaRPr lang="en-US" dirty="0"/>
        </a:p>
      </dgm:t>
    </dgm:pt>
    <dgm:pt modelId="{07E4C458-47AE-46F5-8F3B-FD0AEEFFFB88}" type="parTrans" cxnId="{047A564B-8117-4E8E-8458-192B7AFD2755}">
      <dgm:prSet/>
      <dgm:spPr/>
      <dgm:t>
        <a:bodyPr/>
        <a:lstStyle/>
        <a:p>
          <a:endParaRPr lang="en-US"/>
        </a:p>
      </dgm:t>
    </dgm:pt>
    <dgm:pt modelId="{E1B6DAEB-1F23-487A-88C9-E3B1044C85B3}" type="sibTrans" cxnId="{047A564B-8117-4E8E-8458-192B7AFD2755}">
      <dgm:prSet/>
      <dgm:spPr/>
      <dgm:t>
        <a:bodyPr/>
        <a:lstStyle/>
        <a:p>
          <a:endParaRPr lang="en-US"/>
        </a:p>
      </dgm:t>
    </dgm:pt>
    <dgm:pt modelId="{B1B8760F-186E-4E3D-B1A9-5E25207171F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Employees Interference/Collusion</a:t>
          </a:r>
        </a:p>
      </dgm:t>
    </dgm:pt>
    <dgm:pt modelId="{D5A29ADB-0CD7-4BA0-AD0B-BBB0BDA555BD}" type="parTrans" cxnId="{E15D9343-A049-4C67-A6D6-A0609A6ABEEF}">
      <dgm:prSet/>
      <dgm:spPr/>
      <dgm:t>
        <a:bodyPr/>
        <a:lstStyle/>
        <a:p>
          <a:endParaRPr lang="en-US"/>
        </a:p>
      </dgm:t>
    </dgm:pt>
    <dgm:pt modelId="{4C3DEEEA-BF25-423F-B147-75ADE650A57A}" type="sibTrans" cxnId="{E15D9343-A049-4C67-A6D6-A0609A6ABEEF}">
      <dgm:prSet/>
      <dgm:spPr/>
      <dgm:t>
        <a:bodyPr/>
        <a:lstStyle/>
        <a:p>
          <a:endParaRPr lang="en-US"/>
        </a:p>
      </dgm:t>
    </dgm:pt>
    <dgm:pt modelId="{557745F3-111B-4994-9310-4E91422018B2}">
      <dgm:prSet/>
      <dgm:spPr>
        <a:solidFill>
          <a:srgbClr val="002060"/>
        </a:solidFill>
      </dgm:spPr>
      <dgm:t>
        <a:bodyPr/>
        <a:lstStyle/>
        <a:p>
          <a:r>
            <a:rPr lang="en-US" dirty="0" err="1"/>
            <a:t>Unproficient</a:t>
          </a:r>
          <a:r>
            <a:rPr lang="en-US" dirty="0"/>
            <a:t> Staff</a:t>
          </a:r>
        </a:p>
      </dgm:t>
    </dgm:pt>
    <dgm:pt modelId="{8878A488-DC07-40FB-A30F-F5AFE5B61E16}" type="parTrans" cxnId="{7A661C21-BF09-489B-9280-A1EE18A4E116}">
      <dgm:prSet/>
      <dgm:spPr/>
      <dgm:t>
        <a:bodyPr/>
        <a:lstStyle/>
        <a:p>
          <a:endParaRPr lang="en-US"/>
        </a:p>
      </dgm:t>
    </dgm:pt>
    <dgm:pt modelId="{0B05F581-AD85-4C5D-BBF1-92386D22DB96}" type="sibTrans" cxnId="{7A661C21-BF09-489B-9280-A1EE18A4E116}">
      <dgm:prSet/>
      <dgm:spPr/>
      <dgm:t>
        <a:bodyPr/>
        <a:lstStyle/>
        <a:p>
          <a:endParaRPr lang="en-US"/>
        </a:p>
      </dgm:t>
    </dgm:pt>
    <dgm:pt modelId="{693E39FB-EE51-4022-90CC-0697496C9021}" type="pres">
      <dgm:prSet presAssocID="{75BD534E-54E3-4AC8-944D-74510F8CC371}" presName="Name0" presStyleCnt="0">
        <dgm:presLayoutVars>
          <dgm:dir/>
          <dgm:animLvl val="lvl"/>
          <dgm:resizeHandles val="exact"/>
        </dgm:presLayoutVars>
      </dgm:prSet>
      <dgm:spPr/>
    </dgm:pt>
    <dgm:pt modelId="{9D6CE522-A910-4409-B0E4-74280DDC1099}" type="pres">
      <dgm:prSet presAssocID="{63CB82C0-0920-45A3-9C65-B8246BB73E33}" presName="linNode" presStyleCnt="0"/>
      <dgm:spPr/>
    </dgm:pt>
    <dgm:pt modelId="{A6D98642-8CBB-4900-AA01-14672CF23FF4}" type="pres">
      <dgm:prSet presAssocID="{63CB82C0-0920-45A3-9C65-B8246BB73E33}" presName="parTx" presStyleLbl="revTx" presStyleIdx="0" presStyleCnt="1">
        <dgm:presLayoutVars>
          <dgm:chMax val="1"/>
          <dgm:bulletEnabled val="1"/>
        </dgm:presLayoutVars>
      </dgm:prSet>
      <dgm:spPr/>
    </dgm:pt>
    <dgm:pt modelId="{A455C9D8-85D7-4AB5-9D24-CEE754DEBFA4}" type="pres">
      <dgm:prSet presAssocID="{63CB82C0-0920-45A3-9C65-B8246BB73E33}" presName="bracket" presStyleLbl="parChTrans1D1" presStyleIdx="0" presStyleCnt="1"/>
      <dgm:spPr/>
    </dgm:pt>
    <dgm:pt modelId="{EB19B099-A84C-432F-ACE1-2AADF5225420}" type="pres">
      <dgm:prSet presAssocID="{63CB82C0-0920-45A3-9C65-B8246BB73E33}" presName="spH" presStyleCnt="0"/>
      <dgm:spPr/>
    </dgm:pt>
    <dgm:pt modelId="{35E6C0C6-5610-4080-B6F4-FF2CC9901BE5}" type="pres">
      <dgm:prSet presAssocID="{63CB82C0-0920-45A3-9C65-B8246BB73E33}" presName="desTx" presStyleLbl="node1" presStyleIdx="0" presStyleCnt="1">
        <dgm:presLayoutVars>
          <dgm:bulletEnabled val="1"/>
        </dgm:presLayoutVars>
      </dgm:prSet>
      <dgm:spPr/>
    </dgm:pt>
  </dgm:ptLst>
  <dgm:cxnLst>
    <dgm:cxn modelId="{7A661C21-BF09-489B-9280-A1EE18A4E116}" srcId="{63CB82C0-0920-45A3-9C65-B8246BB73E33}" destId="{557745F3-111B-4994-9310-4E91422018B2}" srcOrd="1" destOrd="0" parTransId="{8878A488-DC07-40FB-A30F-F5AFE5B61E16}" sibTransId="{0B05F581-AD85-4C5D-BBF1-92386D22DB96}"/>
    <dgm:cxn modelId="{E15D9343-A049-4C67-A6D6-A0609A6ABEEF}" srcId="{63CB82C0-0920-45A3-9C65-B8246BB73E33}" destId="{B1B8760F-186E-4E3D-B1A9-5E25207171F4}" srcOrd="0" destOrd="0" parTransId="{D5A29ADB-0CD7-4BA0-AD0B-BBB0BDA555BD}" sibTransId="{4C3DEEEA-BF25-423F-B147-75ADE650A57A}"/>
    <dgm:cxn modelId="{3D341065-1D1F-4F02-A4DA-F8E82225B415}" type="presOf" srcId="{557745F3-111B-4994-9310-4E91422018B2}" destId="{35E6C0C6-5610-4080-B6F4-FF2CC9901BE5}" srcOrd="0" destOrd="1" presId="urn:diagrams.loki3.com/BracketList"/>
    <dgm:cxn modelId="{CD752A65-5317-4B6D-9B66-08D29560C0A4}" type="presOf" srcId="{B1B8760F-186E-4E3D-B1A9-5E25207171F4}" destId="{35E6C0C6-5610-4080-B6F4-FF2CC9901BE5}" srcOrd="0" destOrd="0" presId="urn:diagrams.loki3.com/BracketList"/>
    <dgm:cxn modelId="{047A564B-8117-4E8E-8458-192B7AFD2755}" srcId="{75BD534E-54E3-4AC8-944D-74510F8CC371}" destId="{63CB82C0-0920-45A3-9C65-B8246BB73E33}" srcOrd="0" destOrd="0" parTransId="{07E4C458-47AE-46F5-8F3B-FD0AEEFFFB88}" sibTransId="{E1B6DAEB-1F23-487A-88C9-E3B1044C85B3}"/>
    <dgm:cxn modelId="{AC31DE88-C7F6-476D-990D-11132C96FAF5}" type="presOf" srcId="{63CB82C0-0920-45A3-9C65-B8246BB73E33}" destId="{A6D98642-8CBB-4900-AA01-14672CF23FF4}" srcOrd="0" destOrd="0" presId="urn:diagrams.loki3.com/BracketList"/>
    <dgm:cxn modelId="{25A8F8D5-E0BB-4BE6-BA09-DB3D2E9CF524}" type="presOf" srcId="{75BD534E-54E3-4AC8-944D-74510F8CC371}" destId="{693E39FB-EE51-4022-90CC-0697496C9021}" srcOrd="0" destOrd="0" presId="urn:diagrams.loki3.com/BracketList"/>
    <dgm:cxn modelId="{187E11DE-17C5-49DD-8DE7-14D0784F4FCF}" type="presParOf" srcId="{693E39FB-EE51-4022-90CC-0697496C9021}" destId="{9D6CE522-A910-4409-B0E4-74280DDC1099}" srcOrd="0" destOrd="0" presId="urn:diagrams.loki3.com/BracketList"/>
    <dgm:cxn modelId="{BA04C11A-E147-404D-B794-C5B77EB1B89B}" type="presParOf" srcId="{9D6CE522-A910-4409-B0E4-74280DDC1099}" destId="{A6D98642-8CBB-4900-AA01-14672CF23FF4}" srcOrd="0" destOrd="0" presId="urn:diagrams.loki3.com/BracketList"/>
    <dgm:cxn modelId="{B7E37DD8-8EF6-40AB-AB5D-7DCB064C49EF}" type="presParOf" srcId="{9D6CE522-A910-4409-B0E4-74280DDC1099}" destId="{A455C9D8-85D7-4AB5-9D24-CEE754DEBFA4}" srcOrd="1" destOrd="0" presId="urn:diagrams.loki3.com/BracketList"/>
    <dgm:cxn modelId="{9CFF0DDB-3FB6-49D5-A00D-E044D34E165B}" type="presParOf" srcId="{9D6CE522-A910-4409-B0E4-74280DDC1099}" destId="{EB19B099-A84C-432F-ACE1-2AADF5225420}" srcOrd="2" destOrd="0" presId="urn:diagrams.loki3.com/BracketList"/>
    <dgm:cxn modelId="{99AB79F0-B6EA-4ED8-B96A-76AA8CF36B4A}" type="presParOf" srcId="{9D6CE522-A910-4409-B0E4-74280DDC1099}" destId="{35E6C0C6-5610-4080-B6F4-FF2CC9901BE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2E242-2E2A-4E78-8A57-1171C68944E2}" type="doc">
      <dgm:prSet loTypeId="urn:microsoft.com/office/officeart/2005/8/layout/cycle4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FACEF4-022A-4F47-967B-07E3D598FDBB}">
      <dgm:prSet phldrT="[Text]"/>
      <dgm:spPr/>
      <dgm:t>
        <a:bodyPr/>
        <a:lstStyle/>
        <a:p>
          <a:r>
            <a:rPr lang="en-US" dirty="0"/>
            <a:t>Risk Identification</a:t>
          </a:r>
        </a:p>
      </dgm:t>
    </dgm:pt>
    <dgm:pt modelId="{B774D6E4-09EE-40D6-A45A-0F634C4973A2}" type="parTrans" cxnId="{764C0E25-E707-487B-9AD2-4B9EB4B53FD3}">
      <dgm:prSet/>
      <dgm:spPr/>
      <dgm:t>
        <a:bodyPr/>
        <a:lstStyle/>
        <a:p>
          <a:endParaRPr lang="en-US"/>
        </a:p>
      </dgm:t>
    </dgm:pt>
    <dgm:pt modelId="{E16B9157-3E9F-4029-AC9D-AB9F29EA623D}" type="sibTrans" cxnId="{764C0E25-E707-487B-9AD2-4B9EB4B53FD3}">
      <dgm:prSet/>
      <dgm:spPr/>
      <dgm:t>
        <a:bodyPr/>
        <a:lstStyle/>
        <a:p>
          <a:endParaRPr lang="en-US"/>
        </a:p>
      </dgm:t>
    </dgm:pt>
    <dgm:pt modelId="{1C346724-337E-49B6-829F-C9FF301086E6}">
      <dgm:prSet phldrT="[Text]"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Customers and other counterparts;</a:t>
          </a:r>
        </a:p>
      </dgm:t>
    </dgm:pt>
    <dgm:pt modelId="{CA45C07D-874C-4407-AF38-822F2CACEDC7}" type="parTrans" cxnId="{EEAE4A31-61F8-45FF-901C-9025880418E8}">
      <dgm:prSet/>
      <dgm:spPr/>
      <dgm:t>
        <a:bodyPr/>
        <a:lstStyle/>
        <a:p>
          <a:endParaRPr lang="en-US"/>
        </a:p>
      </dgm:t>
    </dgm:pt>
    <dgm:pt modelId="{BB56909D-311E-4F2A-AF60-ED8E735E5A62}" type="sibTrans" cxnId="{EEAE4A31-61F8-45FF-901C-9025880418E8}">
      <dgm:prSet/>
      <dgm:spPr/>
      <dgm:t>
        <a:bodyPr/>
        <a:lstStyle/>
        <a:p>
          <a:endParaRPr lang="en-US"/>
        </a:p>
      </dgm:t>
    </dgm:pt>
    <dgm:pt modelId="{4BAA6314-51C7-4958-A6D6-16904416A7A8}">
      <dgm:prSet phldrT="[Text]"/>
      <dgm:spPr/>
      <dgm:t>
        <a:bodyPr/>
        <a:lstStyle/>
        <a:p>
          <a:r>
            <a:rPr lang="en-US" dirty="0"/>
            <a:t>Risk Analysis</a:t>
          </a:r>
        </a:p>
      </dgm:t>
    </dgm:pt>
    <dgm:pt modelId="{1AC15624-F661-4768-827A-2DE6F7D404C7}" type="parTrans" cxnId="{D7AAE627-40FC-445F-BE69-4C0F28BA8C2F}">
      <dgm:prSet/>
      <dgm:spPr/>
      <dgm:t>
        <a:bodyPr/>
        <a:lstStyle/>
        <a:p>
          <a:endParaRPr lang="en-US"/>
        </a:p>
      </dgm:t>
    </dgm:pt>
    <dgm:pt modelId="{3C4F63EA-123B-4F29-878B-80C671F94903}" type="sibTrans" cxnId="{D7AAE627-40FC-445F-BE69-4C0F28BA8C2F}">
      <dgm:prSet/>
      <dgm:spPr/>
      <dgm:t>
        <a:bodyPr/>
        <a:lstStyle/>
        <a:p>
          <a:endParaRPr lang="en-US"/>
        </a:p>
      </dgm:t>
    </dgm:pt>
    <dgm:pt modelId="{22396BEB-6C12-47CD-A380-FF1AB0306435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400" dirty="0">
              <a:latin typeface="Arial Narrow" panose="020B0606020202030204" pitchFamily="34" charset="0"/>
            </a:rPr>
            <a:t>Likelihood: Probability of a risk occurring</a:t>
          </a:r>
        </a:p>
      </dgm:t>
    </dgm:pt>
    <dgm:pt modelId="{3E40E666-4FF2-483C-A0BF-9775173A410B}" type="parTrans" cxnId="{D036678E-63E0-4BC1-8F35-4F3694D08455}">
      <dgm:prSet/>
      <dgm:spPr/>
      <dgm:t>
        <a:bodyPr/>
        <a:lstStyle/>
        <a:p>
          <a:endParaRPr lang="en-US"/>
        </a:p>
      </dgm:t>
    </dgm:pt>
    <dgm:pt modelId="{86A638F5-5D27-4840-97F6-F3465A2FD13C}" type="sibTrans" cxnId="{D036678E-63E0-4BC1-8F35-4F3694D08455}">
      <dgm:prSet/>
      <dgm:spPr/>
      <dgm:t>
        <a:bodyPr/>
        <a:lstStyle/>
        <a:p>
          <a:endParaRPr lang="en-US"/>
        </a:p>
      </dgm:t>
    </dgm:pt>
    <dgm:pt modelId="{A958D0A3-6B53-47AF-A855-6077298FE2B9}">
      <dgm:prSet phldrT="[Text]"/>
      <dgm:spPr/>
      <dgm:t>
        <a:bodyPr/>
        <a:lstStyle/>
        <a:p>
          <a:r>
            <a:rPr lang="en-US" dirty="0"/>
            <a:t>Risk Control</a:t>
          </a:r>
        </a:p>
      </dgm:t>
    </dgm:pt>
    <dgm:pt modelId="{216CF189-341C-4179-A216-3C14BC08AC99}" type="parTrans" cxnId="{C853971F-9346-4592-875D-45FDF3E58872}">
      <dgm:prSet/>
      <dgm:spPr/>
      <dgm:t>
        <a:bodyPr/>
        <a:lstStyle/>
        <a:p>
          <a:endParaRPr lang="en-US"/>
        </a:p>
      </dgm:t>
    </dgm:pt>
    <dgm:pt modelId="{AD65A4FF-E1EF-4A81-BBA7-7D3F7DE22409}" type="sibTrans" cxnId="{C853971F-9346-4592-875D-45FDF3E58872}">
      <dgm:prSet/>
      <dgm:spPr/>
      <dgm:t>
        <a:bodyPr/>
        <a:lstStyle/>
        <a:p>
          <a:endParaRPr lang="en-US"/>
        </a:p>
      </dgm:t>
    </dgm:pt>
    <dgm:pt modelId="{788028FC-9EB5-479D-8CDC-EF56F9E09010}">
      <dgm:prSet phldrT="[Text]" custT="1"/>
      <dgm:spPr/>
      <dgm:t>
        <a:bodyPr/>
        <a:lstStyle/>
        <a:p>
          <a:pPr marL="285750" indent="-114300" algn="l">
            <a:spcAft>
              <a:spcPts val="1200"/>
            </a:spcAft>
          </a:pPr>
          <a:r>
            <a:rPr lang="en-US" sz="1500" dirty="0">
              <a:latin typeface="Arial Narrow" panose="020B0606020202030204" pitchFamily="34" charset="0"/>
            </a:rPr>
            <a:t>Policies and Procedures </a:t>
          </a:r>
        </a:p>
      </dgm:t>
    </dgm:pt>
    <dgm:pt modelId="{AEAE5A6E-C4D5-4653-8701-ADC0EC0BB917}" type="parTrans" cxnId="{BC420DC8-C63C-4E65-B5D4-C2FB37BE3B0D}">
      <dgm:prSet/>
      <dgm:spPr/>
      <dgm:t>
        <a:bodyPr/>
        <a:lstStyle/>
        <a:p>
          <a:endParaRPr lang="en-US"/>
        </a:p>
      </dgm:t>
    </dgm:pt>
    <dgm:pt modelId="{AFB2399D-E4E5-4BEB-8941-03CDC2362138}" type="sibTrans" cxnId="{BC420DC8-C63C-4E65-B5D4-C2FB37BE3B0D}">
      <dgm:prSet/>
      <dgm:spPr/>
      <dgm:t>
        <a:bodyPr/>
        <a:lstStyle/>
        <a:p>
          <a:endParaRPr lang="en-US"/>
        </a:p>
      </dgm:t>
    </dgm:pt>
    <dgm:pt modelId="{91786FCC-5365-4DCC-9F74-A1E9C4ED303B}">
      <dgm:prSet phldrT="[Text]"/>
      <dgm:spPr/>
      <dgm:t>
        <a:bodyPr/>
        <a:lstStyle/>
        <a:p>
          <a:r>
            <a:rPr lang="en-US" dirty="0"/>
            <a:t>Risk Monitoring and Review</a:t>
          </a:r>
        </a:p>
      </dgm:t>
    </dgm:pt>
    <dgm:pt modelId="{0EDF7D4C-CF64-4B8D-A3B0-30CD74781E93}" type="parTrans" cxnId="{38BBE1F0-E833-421A-8522-32B59BA8AA90}">
      <dgm:prSet/>
      <dgm:spPr/>
      <dgm:t>
        <a:bodyPr/>
        <a:lstStyle/>
        <a:p>
          <a:endParaRPr lang="en-US"/>
        </a:p>
      </dgm:t>
    </dgm:pt>
    <dgm:pt modelId="{5396C67B-9EEE-4079-84BC-B85649A1EDDC}" type="sibTrans" cxnId="{38BBE1F0-E833-421A-8522-32B59BA8AA90}">
      <dgm:prSet/>
      <dgm:spPr/>
      <dgm:t>
        <a:bodyPr/>
        <a:lstStyle/>
        <a:p>
          <a:endParaRPr lang="en-US"/>
        </a:p>
      </dgm:t>
    </dgm:pt>
    <dgm:pt modelId="{060152C8-3761-455F-97A0-D85CC0C04D30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400" dirty="0">
              <a:latin typeface="Arial Narrow" panose="020B0606020202030204" pitchFamily="34" charset="0"/>
            </a:rPr>
            <a:t>Review of risk analysis</a:t>
          </a:r>
        </a:p>
      </dgm:t>
    </dgm:pt>
    <dgm:pt modelId="{1EA2964A-D840-426C-A485-4A0A627EC53B}" type="parTrans" cxnId="{43CD074E-79A5-44D6-9782-3BA4CC20014C}">
      <dgm:prSet/>
      <dgm:spPr/>
      <dgm:t>
        <a:bodyPr/>
        <a:lstStyle/>
        <a:p>
          <a:endParaRPr lang="en-US"/>
        </a:p>
      </dgm:t>
    </dgm:pt>
    <dgm:pt modelId="{0D7D761A-202F-4182-A0AB-FB606B189A87}" type="sibTrans" cxnId="{43CD074E-79A5-44D6-9782-3BA4CC20014C}">
      <dgm:prSet/>
      <dgm:spPr/>
      <dgm:t>
        <a:bodyPr/>
        <a:lstStyle/>
        <a:p>
          <a:endParaRPr lang="en-US"/>
        </a:p>
      </dgm:t>
    </dgm:pt>
    <dgm:pt modelId="{8E3B601B-77B5-4530-9AD6-12E6B796946F}">
      <dgm:prSet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Countries or geographic areas;</a:t>
          </a:r>
        </a:p>
      </dgm:t>
    </dgm:pt>
    <dgm:pt modelId="{9F4B2ED1-5A0D-4747-9237-2376CE58477B}" type="parTrans" cxnId="{A54C2C19-7A66-4D92-8406-FF8A11A7EB11}">
      <dgm:prSet/>
      <dgm:spPr/>
      <dgm:t>
        <a:bodyPr/>
        <a:lstStyle/>
        <a:p>
          <a:endParaRPr lang="en-US"/>
        </a:p>
      </dgm:t>
    </dgm:pt>
    <dgm:pt modelId="{43E70000-3BBA-4121-A366-01E8560F00B1}" type="sibTrans" cxnId="{A54C2C19-7A66-4D92-8406-FF8A11A7EB11}">
      <dgm:prSet/>
      <dgm:spPr/>
      <dgm:t>
        <a:bodyPr/>
        <a:lstStyle/>
        <a:p>
          <a:endParaRPr lang="en-US"/>
        </a:p>
      </dgm:t>
    </dgm:pt>
    <dgm:pt modelId="{7A25D9D9-229D-47AC-8219-7317686CD97B}">
      <dgm:prSet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Products;</a:t>
          </a:r>
        </a:p>
      </dgm:t>
    </dgm:pt>
    <dgm:pt modelId="{6B5E641E-6550-4100-9221-ADFCE411F14A}" type="parTrans" cxnId="{03CD9DBB-333F-4FCD-AD00-12A3BB24030D}">
      <dgm:prSet/>
      <dgm:spPr/>
      <dgm:t>
        <a:bodyPr/>
        <a:lstStyle/>
        <a:p>
          <a:endParaRPr lang="en-US"/>
        </a:p>
      </dgm:t>
    </dgm:pt>
    <dgm:pt modelId="{A9D94538-053F-4E0F-AA2C-A94F0AA02288}" type="sibTrans" cxnId="{03CD9DBB-333F-4FCD-AD00-12A3BB24030D}">
      <dgm:prSet/>
      <dgm:spPr/>
      <dgm:t>
        <a:bodyPr/>
        <a:lstStyle/>
        <a:p>
          <a:endParaRPr lang="en-US"/>
        </a:p>
      </dgm:t>
    </dgm:pt>
    <dgm:pt modelId="{49A2D932-25FD-418B-A049-C29CC30AC47D}">
      <dgm:prSet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Services;</a:t>
          </a:r>
        </a:p>
      </dgm:t>
    </dgm:pt>
    <dgm:pt modelId="{F2266351-CAF6-4A1F-A6AB-A9889F744E2B}" type="parTrans" cxnId="{6B80C475-7FF5-4B0B-AB0E-3DC52528D253}">
      <dgm:prSet/>
      <dgm:spPr/>
      <dgm:t>
        <a:bodyPr/>
        <a:lstStyle/>
        <a:p>
          <a:endParaRPr lang="en-US"/>
        </a:p>
      </dgm:t>
    </dgm:pt>
    <dgm:pt modelId="{49613E2E-385B-4309-A4ED-681E09521E3E}" type="sibTrans" cxnId="{6B80C475-7FF5-4B0B-AB0E-3DC52528D253}">
      <dgm:prSet/>
      <dgm:spPr/>
      <dgm:t>
        <a:bodyPr/>
        <a:lstStyle/>
        <a:p>
          <a:endParaRPr lang="en-US"/>
        </a:p>
      </dgm:t>
    </dgm:pt>
    <dgm:pt modelId="{D4B54963-033D-4B18-96D2-BB01310675BE}">
      <dgm:prSet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Transactions;</a:t>
          </a:r>
        </a:p>
      </dgm:t>
    </dgm:pt>
    <dgm:pt modelId="{B6989795-1746-4AC8-ABB7-4AFC0F58F079}" type="parTrans" cxnId="{EC5BC489-9B2E-441F-8B60-642234C92DB9}">
      <dgm:prSet/>
      <dgm:spPr/>
      <dgm:t>
        <a:bodyPr/>
        <a:lstStyle/>
        <a:p>
          <a:endParaRPr lang="en-US"/>
        </a:p>
      </dgm:t>
    </dgm:pt>
    <dgm:pt modelId="{D9807D3C-D15B-4532-B454-3BE3F6CF5559}" type="sibTrans" cxnId="{EC5BC489-9B2E-441F-8B60-642234C92DB9}">
      <dgm:prSet/>
      <dgm:spPr/>
      <dgm:t>
        <a:bodyPr/>
        <a:lstStyle/>
        <a:p>
          <a:endParaRPr lang="en-US"/>
        </a:p>
      </dgm:t>
    </dgm:pt>
    <dgm:pt modelId="{05191DDE-2569-4892-997C-E3D42D1F62E1}">
      <dgm:prSet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Delivery channels; </a:t>
          </a:r>
        </a:p>
      </dgm:t>
    </dgm:pt>
    <dgm:pt modelId="{40520C27-D452-472D-944A-104B9DFB6C2C}" type="parTrans" cxnId="{8209D009-7E6E-4A3F-BD30-FEC684E8EE59}">
      <dgm:prSet/>
      <dgm:spPr/>
      <dgm:t>
        <a:bodyPr/>
        <a:lstStyle/>
        <a:p>
          <a:endParaRPr lang="en-US"/>
        </a:p>
      </dgm:t>
    </dgm:pt>
    <dgm:pt modelId="{926248D7-7181-4DC0-82D1-063414F35544}" type="sibTrans" cxnId="{8209D009-7E6E-4A3F-BD30-FEC684E8EE59}">
      <dgm:prSet/>
      <dgm:spPr/>
      <dgm:t>
        <a:bodyPr/>
        <a:lstStyle/>
        <a:p>
          <a:endParaRPr lang="en-US"/>
        </a:p>
      </dgm:t>
    </dgm:pt>
    <dgm:pt modelId="{8F823028-0498-4D51-89D0-86BA1B998792}">
      <dgm:prSet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Operating environment [business size, activities and complexities]; and</a:t>
          </a:r>
        </a:p>
      </dgm:t>
    </dgm:pt>
    <dgm:pt modelId="{10421D44-A800-435E-B0B1-C7F96AB430D0}" type="parTrans" cxnId="{2D60B0F9-440A-41B1-BDAF-EA065EADE37E}">
      <dgm:prSet/>
      <dgm:spPr/>
      <dgm:t>
        <a:bodyPr/>
        <a:lstStyle/>
        <a:p>
          <a:endParaRPr lang="en-US"/>
        </a:p>
      </dgm:t>
    </dgm:pt>
    <dgm:pt modelId="{B4D486C1-6AD8-4EB0-89E1-DE7EE5B73E35}" type="sibTrans" cxnId="{2D60B0F9-440A-41B1-BDAF-EA065EADE37E}">
      <dgm:prSet/>
      <dgm:spPr/>
      <dgm:t>
        <a:bodyPr/>
        <a:lstStyle/>
        <a:p>
          <a:endParaRPr lang="en-US"/>
        </a:p>
      </dgm:t>
    </dgm:pt>
    <dgm:pt modelId="{49E09B3C-02E6-4560-BFD1-68639432FB64}">
      <dgm:prSet custT="1"/>
      <dgm:spPr/>
      <dgm:t>
        <a:bodyPr/>
        <a:lstStyle/>
        <a:p>
          <a:pPr marL="171450" indent="-171450"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dirty="0">
              <a:solidFill>
                <a:schemeClr val="tx1"/>
              </a:solidFill>
              <a:latin typeface="Arial Narrow" panose="020B0606020202030204" pitchFamily="34" charset="0"/>
            </a:rPr>
            <a:t>National and global issues</a:t>
          </a:r>
        </a:p>
      </dgm:t>
    </dgm:pt>
    <dgm:pt modelId="{AAE25B2C-8D36-4FE8-A103-61C38853C7AD}" type="parTrans" cxnId="{C6441F17-592C-4952-B639-D1075E3ED34D}">
      <dgm:prSet/>
      <dgm:spPr/>
      <dgm:t>
        <a:bodyPr/>
        <a:lstStyle/>
        <a:p>
          <a:endParaRPr lang="en-US"/>
        </a:p>
      </dgm:t>
    </dgm:pt>
    <dgm:pt modelId="{A1B26E29-B5F9-4A7A-972D-3E1B5E4A5A23}" type="sibTrans" cxnId="{C6441F17-592C-4952-B639-D1075E3ED34D}">
      <dgm:prSet/>
      <dgm:spPr/>
      <dgm:t>
        <a:bodyPr/>
        <a:lstStyle/>
        <a:p>
          <a:endParaRPr lang="en-US"/>
        </a:p>
      </dgm:t>
    </dgm:pt>
    <dgm:pt modelId="{8B432D6F-BAAF-48D7-A8A0-195EB4AF89E1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latin typeface="Arial Narrow" panose="020B0606020202030204" pitchFamily="34" charset="0"/>
            </a:rPr>
            <a:t>Impact: Effects if a risk occurs</a:t>
          </a:r>
        </a:p>
      </dgm:t>
    </dgm:pt>
    <dgm:pt modelId="{1F4A37F1-E869-4DBC-BABC-63FB56DA1AD8}" type="parTrans" cxnId="{15789D0F-7E02-4852-86B8-9EE90693567F}">
      <dgm:prSet/>
      <dgm:spPr/>
      <dgm:t>
        <a:bodyPr/>
        <a:lstStyle/>
        <a:p>
          <a:endParaRPr lang="en-US"/>
        </a:p>
      </dgm:t>
    </dgm:pt>
    <dgm:pt modelId="{981F07B5-A7FB-4778-8B30-AC007353296E}" type="sibTrans" cxnId="{15789D0F-7E02-4852-86B8-9EE90693567F}">
      <dgm:prSet/>
      <dgm:spPr/>
      <dgm:t>
        <a:bodyPr/>
        <a:lstStyle/>
        <a:p>
          <a:endParaRPr lang="en-US"/>
        </a:p>
      </dgm:t>
    </dgm:pt>
    <dgm:pt modelId="{571DC5E9-7E4C-4E59-9ABF-E81558C6BC84}">
      <dgm:prSet phldrT="[Text]" custT="1"/>
      <dgm:spPr/>
      <dgm:t>
        <a:bodyPr/>
        <a:lstStyle/>
        <a:p>
          <a:pPr marL="285750" indent="-114300" algn="l">
            <a:spcAft>
              <a:spcPct val="15000"/>
            </a:spcAft>
          </a:pPr>
          <a:r>
            <a:rPr lang="en-US" sz="1500" dirty="0">
              <a:latin typeface="Arial Narrow" panose="020B0606020202030204" pitchFamily="34" charset="0"/>
            </a:rPr>
            <a:t>Systems and controls</a:t>
          </a:r>
        </a:p>
      </dgm:t>
    </dgm:pt>
    <dgm:pt modelId="{D9CCE2FF-AB2F-4307-80C5-190B37A1F591}" type="parTrans" cxnId="{D91730C7-78A9-4D59-8172-BD38788719BA}">
      <dgm:prSet/>
      <dgm:spPr/>
      <dgm:t>
        <a:bodyPr/>
        <a:lstStyle/>
        <a:p>
          <a:endParaRPr lang="en-US"/>
        </a:p>
      </dgm:t>
    </dgm:pt>
    <dgm:pt modelId="{C7D6F01D-7776-4849-9EDB-010B57DE3998}" type="sibTrans" cxnId="{D91730C7-78A9-4D59-8172-BD38788719BA}">
      <dgm:prSet/>
      <dgm:spPr/>
      <dgm:t>
        <a:bodyPr/>
        <a:lstStyle/>
        <a:p>
          <a:endParaRPr lang="en-US"/>
        </a:p>
      </dgm:t>
    </dgm:pt>
    <dgm:pt modelId="{17944DB0-B614-480C-B899-64D5F8D0AD8C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n-US" sz="1400" dirty="0">
              <a:latin typeface="Arial Narrow" panose="020B0606020202030204" pitchFamily="34" charset="0"/>
            </a:rPr>
            <a:t>Compliance and audit programs</a:t>
          </a:r>
        </a:p>
      </dgm:t>
    </dgm:pt>
    <dgm:pt modelId="{3789D185-9B15-4A92-B87A-AADA0E35B55A}" type="parTrans" cxnId="{459673A6-B3F6-432A-AA77-9A2180FABD7E}">
      <dgm:prSet/>
      <dgm:spPr/>
      <dgm:t>
        <a:bodyPr/>
        <a:lstStyle/>
        <a:p>
          <a:endParaRPr lang="en-US"/>
        </a:p>
      </dgm:t>
    </dgm:pt>
    <dgm:pt modelId="{AC8B18DD-1E4E-4773-8785-9C9EA2D581DD}" type="sibTrans" cxnId="{459673A6-B3F6-432A-AA77-9A2180FABD7E}">
      <dgm:prSet/>
      <dgm:spPr/>
      <dgm:t>
        <a:bodyPr/>
        <a:lstStyle/>
        <a:p>
          <a:endParaRPr lang="en-US"/>
        </a:p>
      </dgm:t>
    </dgm:pt>
    <dgm:pt modelId="{4686B17B-AA58-46AB-B442-96A4B287297D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dirty="0">
              <a:latin typeface="Arial Narrow" panose="020B0606020202030204" pitchFamily="34" charset="0"/>
            </a:rPr>
            <a:t>Independent Reviews</a:t>
          </a:r>
        </a:p>
      </dgm:t>
    </dgm:pt>
    <dgm:pt modelId="{61BA35AB-170C-405D-A2A4-DC033DD12F90}" type="parTrans" cxnId="{9B4B7180-0FEA-4C69-BCB2-12D10DB08A02}">
      <dgm:prSet/>
      <dgm:spPr/>
      <dgm:t>
        <a:bodyPr/>
        <a:lstStyle/>
        <a:p>
          <a:endParaRPr lang="en-US"/>
        </a:p>
      </dgm:t>
    </dgm:pt>
    <dgm:pt modelId="{B3F470EF-4809-4030-B30F-37F14A9E17F4}" type="sibTrans" cxnId="{9B4B7180-0FEA-4C69-BCB2-12D10DB08A02}">
      <dgm:prSet/>
      <dgm:spPr/>
      <dgm:t>
        <a:bodyPr/>
        <a:lstStyle/>
        <a:p>
          <a:endParaRPr lang="en-US"/>
        </a:p>
      </dgm:t>
    </dgm:pt>
    <dgm:pt modelId="{9E685C08-BF45-46E4-AF57-47A5E29BDEBE}">
      <dgm:prSet phldrT="[Text]" custT="1"/>
      <dgm:spPr/>
      <dgm:t>
        <a:bodyPr/>
        <a:lstStyle/>
        <a:p>
          <a:pPr>
            <a:spcAft>
              <a:spcPts val="1200"/>
            </a:spcAft>
          </a:pPr>
          <a:endParaRPr lang="en-US" sz="1400" dirty="0">
            <a:latin typeface="Arial Narrow" panose="020B0606020202030204" pitchFamily="34" charset="0"/>
          </a:endParaRPr>
        </a:p>
      </dgm:t>
    </dgm:pt>
    <dgm:pt modelId="{A11FAE4F-8B43-4B38-AF79-9C22238FDCE1}" type="parTrans" cxnId="{A147AC1A-890D-41FA-A085-6AB591179BF6}">
      <dgm:prSet/>
      <dgm:spPr/>
      <dgm:t>
        <a:bodyPr/>
        <a:lstStyle/>
        <a:p>
          <a:endParaRPr lang="en-US"/>
        </a:p>
      </dgm:t>
    </dgm:pt>
    <dgm:pt modelId="{4DF03E43-514A-4F15-B5B9-549C7CB02840}" type="sibTrans" cxnId="{A147AC1A-890D-41FA-A085-6AB591179BF6}">
      <dgm:prSet/>
      <dgm:spPr/>
      <dgm:t>
        <a:bodyPr/>
        <a:lstStyle/>
        <a:p>
          <a:endParaRPr lang="en-US"/>
        </a:p>
      </dgm:t>
    </dgm:pt>
    <dgm:pt modelId="{897D38BC-111C-412F-9A57-482FF66CD86E}" type="pres">
      <dgm:prSet presAssocID="{8122E242-2E2A-4E78-8A57-1171C68944E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C729282-F9B6-4537-BB2D-E44D4EDD3D1F}" type="pres">
      <dgm:prSet presAssocID="{8122E242-2E2A-4E78-8A57-1171C68944E2}" presName="children" presStyleCnt="0"/>
      <dgm:spPr/>
    </dgm:pt>
    <dgm:pt modelId="{74A1C385-465B-4F24-AB3D-3E29E16EA041}" type="pres">
      <dgm:prSet presAssocID="{8122E242-2E2A-4E78-8A57-1171C68944E2}" presName="child1group" presStyleCnt="0"/>
      <dgm:spPr/>
    </dgm:pt>
    <dgm:pt modelId="{12D294E1-BCED-4B4A-830B-541A0D35CDC8}" type="pres">
      <dgm:prSet presAssocID="{8122E242-2E2A-4E78-8A57-1171C68944E2}" presName="child1" presStyleLbl="bgAcc1" presStyleIdx="0" presStyleCnt="4" custScaleX="153018" custScaleY="119491" custLinFactNeighborX="-38675" custLinFactNeighborY="15167"/>
      <dgm:spPr/>
    </dgm:pt>
    <dgm:pt modelId="{E1948C25-D279-4914-A2D8-642F2D14FBF5}" type="pres">
      <dgm:prSet presAssocID="{8122E242-2E2A-4E78-8A57-1171C68944E2}" presName="child1Text" presStyleLbl="bgAcc1" presStyleIdx="0" presStyleCnt="4">
        <dgm:presLayoutVars>
          <dgm:bulletEnabled val="1"/>
        </dgm:presLayoutVars>
      </dgm:prSet>
      <dgm:spPr/>
    </dgm:pt>
    <dgm:pt modelId="{2DA1CFF3-9598-4D5A-811C-1CEAA961E8FF}" type="pres">
      <dgm:prSet presAssocID="{8122E242-2E2A-4E78-8A57-1171C68944E2}" presName="child2group" presStyleCnt="0"/>
      <dgm:spPr/>
    </dgm:pt>
    <dgm:pt modelId="{44140BA7-09E6-40EB-BF37-C1AC7BE66946}" type="pres">
      <dgm:prSet presAssocID="{8122E242-2E2A-4E78-8A57-1171C68944E2}" presName="child2" presStyleLbl="bgAcc1" presStyleIdx="1" presStyleCnt="4" custScaleX="153233" custScaleY="119219" custLinFactNeighborX="20473" custLinFactNeighborY="13087"/>
      <dgm:spPr/>
    </dgm:pt>
    <dgm:pt modelId="{3C9BA36F-4022-488A-A29C-2E92F66C8B93}" type="pres">
      <dgm:prSet presAssocID="{8122E242-2E2A-4E78-8A57-1171C68944E2}" presName="child2Text" presStyleLbl="bgAcc1" presStyleIdx="1" presStyleCnt="4">
        <dgm:presLayoutVars>
          <dgm:bulletEnabled val="1"/>
        </dgm:presLayoutVars>
      </dgm:prSet>
      <dgm:spPr/>
    </dgm:pt>
    <dgm:pt modelId="{6AE54395-C67C-4341-8393-DB5508B54460}" type="pres">
      <dgm:prSet presAssocID="{8122E242-2E2A-4E78-8A57-1171C68944E2}" presName="child3group" presStyleCnt="0"/>
      <dgm:spPr/>
    </dgm:pt>
    <dgm:pt modelId="{AB76ABBD-2FEF-4010-BD68-57AB7590D882}" type="pres">
      <dgm:prSet presAssocID="{8122E242-2E2A-4E78-8A57-1171C68944E2}" presName="child3" presStyleLbl="bgAcc1" presStyleIdx="2" presStyleCnt="4" custScaleX="153233" custScaleY="117600" custLinFactNeighborX="21076" custLinFactNeighborY="-14655"/>
      <dgm:spPr/>
    </dgm:pt>
    <dgm:pt modelId="{FA2D07E4-6A39-4883-981D-AEEDFEE6374A}" type="pres">
      <dgm:prSet presAssocID="{8122E242-2E2A-4E78-8A57-1171C68944E2}" presName="child3Text" presStyleLbl="bgAcc1" presStyleIdx="2" presStyleCnt="4">
        <dgm:presLayoutVars>
          <dgm:bulletEnabled val="1"/>
        </dgm:presLayoutVars>
      </dgm:prSet>
      <dgm:spPr/>
    </dgm:pt>
    <dgm:pt modelId="{BF0009BC-8AD3-41BF-8D72-FB0F066225D3}" type="pres">
      <dgm:prSet presAssocID="{8122E242-2E2A-4E78-8A57-1171C68944E2}" presName="child4group" presStyleCnt="0"/>
      <dgm:spPr/>
    </dgm:pt>
    <dgm:pt modelId="{E93A0AA5-DA30-445D-BA47-A9F2FF7CD76E}" type="pres">
      <dgm:prSet presAssocID="{8122E242-2E2A-4E78-8A57-1171C68944E2}" presName="child4" presStyleLbl="bgAcc1" presStyleIdx="3" presStyleCnt="4" custScaleX="152975" custScaleY="119342" custLinFactNeighborX="-37071" custLinFactNeighborY="-17034"/>
      <dgm:spPr/>
    </dgm:pt>
    <dgm:pt modelId="{F3198955-C246-49BC-B6DB-D9F00C0FC308}" type="pres">
      <dgm:prSet presAssocID="{8122E242-2E2A-4E78-8A57-1171C68944E2}" presName="child4Text" presStyleLbl="bgAcc1" presStyleIdx="3" presStyleCnt="4">
        <dgm:presLayoutVars>
          <dgm:bulletEnabled val="1"/>
        </dgm:presLayoutVars>
      </dgm:prSet>
      <dgm:spPr/>
    </dgm:pt>
    <dgm:pt modelId="{57D6FCE8-A2FB-49BF-8E7A-F52234C9F3E3}" type="pres">
      <dgm:prSet presAssocID="{8122E242-2E2A-4E78-8A57-1171C68944E2}" presName="childPlaceholder" presStyleCnt="0"/>
      <dgm:spPr/>
    </dgm:pt>
    <dgm:pt modelId="{20BC42E4-EAAE-4BB7-99C1-9B75BBA74387}" type="pres">
      <dgm:prSet presAssocID="{8122E242-2E2A-4E78-8A57-1171C68944E2}" presName="circle" presStyleCnt="0"/>
      <dgm:spPr/>
    </dgm:pt>
    <dgm:pt modelId="{5AA8A1ED-189B-4644-BAD8-E6DE4020934E}" type="pres">
      <dgm:prSet presAssocID="{8122E242-2E2A-4E78-8A57-1171C68944E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7953CC8-9D06-4EEB-922F-796F7652EA09}" type="pres">
      <dgm:prSet presAssocID="{8122E242-2E2A-4E78-8A57-1171C68944E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77143B3-85F1-42CF-BDD3-2855A04B27C5}" type="pres">
      <dgm:prSet presAssocID="{8122E242-2E2A-4E78-8A57-1171C68944E2}" presName="quadrant3" presStyleLbl="node1" presStyleIdx="2" presStyleCnt="4" custLinFactNeighborX="-272" custLinFactNeighborY="-1135">
        <dgm:presLayoutVars>
          <dgm:chMax val="1"/>
          <dgm:bulletEnabled val="1"/>
        </dgm:presLayoutVars>
      </dgm:prSet>
      <dgm:spPr/>
    </dgm:pt>
    <dgm:pt modelId="{74302165-37DC-44F4-97B2-B3B2EC2B0D0C}" type="pres">
      <dgm:prSet presAssocID="{8122E242-2E2A-4E78-8A57-1171C68944E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89EFBA7-344F-4040-953A-9ACC377D870A}" type="pres">
      <dgm:prSet presAssocID="{8122E242-2E2A-4E78-8A57-1171C68944E2}" presName="quadrantPlaceholder" presStyleCnt="0"/>
      <dgm:spPr/>
    </dgm:pt>
    <dgm:pt modelId="{2D77124A-83EF-4677-B040-DF61BE7A75E5}" type="pres">
      <dgm:prSet presAssocID="{8122E242-2E2A-4E78-8A57-1171C68944E2}" presName="center1" presStyleLbl="fgShp" presStyleIdx="0" presStyleCnt="2"/>
      <dgm:spPr>
        <a:solidFill>
          <a:schemeClr val="bg1">
            <a:lumMod val="75000"/>
          </a:schemeClr>
        </a:solidFill>
      </dgm:spPr>
    </dgm:pt>
    <dgm:pt modelId="{6E30E714-AD06-45E0-BCDE-1F6676046DCA}" type="pres">
      <dgm:prSet presAssocID="{8122E242-2E2A-4E78-8A57-1171C68944E2}" presName="center2" presStyleLbl="fgShp" presStyleIdx="1" presStyleCnt="2"/>
      <dgm:spPr>
        <a:solidFill>
          <a:schemeClr val="bg1">
            <a:lumMod val="75000"/>
          </a:schemeClr>
        </a:solidFill>
      </dgm:spPr>
    </dgm:pt>
  </dgm:ptLst>
  <dgm:cxnLst>
    <dgm:cxn modelId="{48949B01-D060-41FC-82B5-0D3AF13D0503}" type="presOf" srcId="{22396BEB-6C12-47CD-A380-FF1AB0306435}" destId="{44140BA7-09E6-40EB-BF37-C1AC7BE66946}" srcOrd="0" destOrd="1" presId="urn:microsoft.com/office/officeart/2005/8/layout/cycle4"/>
    <dgm:cxn modelId="{8CDEC906-13DD-46DA-A6CE-B82128F76FE3}" type="presOf" srcId="{49A2D932-25FD-418B-A049-C29CC30AC47D}" destId="{E1948C25-D279-4914-A2D8-642F2D14FBF5}" srcOrd="1" destOrd="3" presId="urn:microsoft.com/office/officeart/2005/8/layout/cycle4"/>
    <dgm:cxn modelId="{81620B09-07E3-4CB2-B358-599BD38E16CA}" type="presOf" srcId="{8B432D6F-BAAF-48D7-A8A0-195EB4AF89E1}" destId="{3C9BA36F-4022-488A-A29C-2E92F66C8B93}" srcOrd="1" destOrd="2" presId="urn:microsoft.com/office/officeart/2005/8/layout/cycle4"/>
    <dgm:cxn modelId="{8209D009-7E6E-4A3F-BD30-FEC684E8EE59}" srcId="{C7FACEF4-022A-4F47-967B-07E3D598FDBB}" destId="{05191DDE-2569-4892-997C-E3D42D1F62E1}" srcOrd="5" destOrd="0" parTransId="{40520C27-D452-472D-944A-104B9DFB6C2C}" sibTransId="{926248D7-7181-4DC0-82D1-063414F35544}"/>
    <dgm:cxn modelId="{A784C20C-CB90-4EE6-9EA4-15FC69353408}" type="presOf" srcId="{49E09B3C-02E6-4560-BFD1-68639432FB64}" destId="{12D294E1-BCED-4B4A-830B-541A0D35CDC8}" srcOrd="0" destOrd="7" presId="urn:microsoft.com/office/officeart/2005/8/layout/cycle4"/>
    <dgm:cxn modelId="{15789D0F-7E02-4852-86B8-9EE90693567F}" srcId="{4BAA6314-51C7-4958-A6D6-16904416A7A8}" destId="{8B432D6F-BAAF-48D7-A8A0-195EB4AF89E1}" srcOrd="2" destOrd="0" parTransId="{1F4A37F1-E869-4DBC-BABC-63FB56DA1AD8}" sibTransId="{981F07B5-A7FB-4778-8B30-AC007353296E}"/>
    <dgm:cxn modelId="{C6441F17-592C-4952-B639-D1075E3ED34D}" srcId="{C7FACEF4-022A-4F47-967B-07E3D598FDBB}" destId="{49E09B3C-02E6-4560-BFD1-68639432FB64}" srcOrd="7" destOrd="0" parTransId="{AAE25B2C-8D36-4FE8-A103-61C38853C7AD}" sibTransId="{A1B26E29-B5F9-4A7A-972D-3E1B5E4A5A23}"/>
    <dgm:cxn modelId="{A54C2C19-7A66-4D92-8406-FF8A11A7EB11}" srcId="{C7FACEF4-022A-4F47-967B-07E3D598FDBB}" destId="{8E3B601B-77B5-4530-9AD6-12E6B796946F}" srcOrd="1" destOrd="0" parTransId="{9F4B2ED1-5A0D-4747-9237-2376CE58477B}" sibTransId="{43E70000-3BBA-4121-A366-01E8560F00B1}"/>
    <dgm:cxn modelId="{A147AC1A-890D-41FA-A085-6AB591179BF6}" srcId="{4BAA6314-51C7-4958-A6D6-16904416A7A8}" destId="{9E685C08-BF45-46E4-AF57-47A5E29BDEBE}" srcOrd="0" destOrd="0" parTransId="{A11FAE4F-8B43-4B38-AF79-9C22238FDCE1}" sibTransId="{4DF03E43-514A-4F15-B5B9-549C7CB02840}"/>
    <dgm:cxn modelId="{BC5EC21E-7C22-4A0E-A800-C0F7E0C938A5}" type="presOf" srcId="{9E685C08-BF45-46E4-AF57-47A5E29BDEBE}" destId="{44140BA7-09E6-40EB-BF37-C1AC7BE66946}" srcOrd="0" destOrd="0" presId="urn:microsoft.com/office/officeart/2005/8/layout/cycle4"/>
    <dgm:cxn modelId="{C853971F-9346-4592-875D-45FDF3E58872}" srcId="{8122E242-2E2A-4E78-8A57-1171C68944E2}" destId="{A958D0A3-6B53-47AF-A855-6077298FE2B9}" srcOrd="2" destOrd="0" parTransId="{216CF189-341C-4179-A216-3C14BC08AC99}" sibTransId="{AD65A4FF-E1EF-4A81-BBA7-7D3F7DE22409}"/>
    <dgm:cxn modelId="{9C399521-FF9B-472A-A023-943856552615}" type="presOf" srcId="{05191DDE-2569-4892-997C-E3D42D1F62E1}" destId="{E1948C25-D279-4914-A2D8-642F2D14FBF5}" srcOrd="1" destOrd="5" presId="urn:microsoft.com/office/officeart/2005/8/layout/cycle4"/>
    <dgm:cxn modelId="{764C0E25-E707-487B-9AD2-4B9EB4B53FD3}" srcId="{8122E242-2E2A-4E78-8A57-1171C68944E2}" destId="{C7FACEF4-022A-4F47-967B-07E3D598FDBB}" srcOrd="0" destOrd="0" parTransId="{B774D6E4-09EE-40D6-A45A-0F634C4973A2}" sibTransId="{E16B9157-3E9F-4029-AC9D-AB9F29EA623D}"/>
    <dgm:cxn modelId="{D7AAE627-40FC-445F-BE69-4C0F28BA8C2F}" srcId="{8122E242-2E2A-4E78-8A57-1171C68944E2}" destId="{4BAA6314-51C7-4958-A6D6-16904416A7A8}" srcOrd="1" destOrd="0" parTransId="{1AC15624-F661-4768-827A-2DE6F7D404C7}" sibTransId="{3C4F63EA-123B-4F29-878B-80C671F94903}"/>
    <dgm:cxn modelId="{BCFAED2D-1D85-4DB9-A55D-6D6841FB6673}" type="presOf" srcId="{8122E242-2E2A-4E78-8A57-1171C68944E2}" destId="{897D38BC-111C-412F-9A57-482FF66CD86E}" srcOrd="0" destOrd="0" presId="urn:microsoft.com/office/officeart/2005/8/layout/cycle4"/>
    <dgm:cxn modelId="{EEAE4A31-61F8-45FF-901C-9025880418E8}" srcId="{C7FACEF4-022A-4F47-967B-07E3D598FDBB}" destId="{1C346724-337E-49B6-829F-C9FF301086E6}" srcOrd="0" destOrd="0" parTransId="{CA45C07D-874C-4407-AF38-822F2CACEDC7}" sibTransId="{BB56909D-311E-4F2A-AF60-ED8E735E5A62}"/>
    <dgm:cxn modelId="{FD77BE33-5EBE-4BD1-B526-09CFFC62501D}" type="presOf" srcId="{C7FACEF4-022A-4F47-967B-07E3D598FDBB}" destId="{5AA8A1ED-189B-4644-BAD8-E6DE4020934E}" srcOrd="0" destOrd="0" presId="urn:microsoft.com/office/officeart/2005/8/layout/cycle4"/>
    <dgm:cxn modelId="{FFEEA73A-FB7F-405F-911F-0979482CD9E8}" type="presOf" srcId="{1C346724-337E-49B6-829F-C9FF301086E6}" destId="{12D294E1-BCED-4B4A-830B-541A0D35CDC8}" srcOrd="0" destOrd="0" presId="urn:microsoft.com/office/officeart/2005/8/layout/cycle4"/>
    <dgm:cxn modelId="{D9AD203D-A904-46D3-8E0B-03D1DD9391FC}" type="presOf" srcId="{060152C8-3761-455F-97A0-D85CC0C04D30}" destId="{E93A0AA5-DA30-445D-BA47-A9F2FF7CD76E}" srcOrd="0" destOrd="0" presId="urn:microsoft.com/office/officeart/2005/8/layout/cycle4"/>
    <dgm:cxn modelId="{F39B623D-8976-475B-B39F-9A892BC9588A}" type="presOf" srcId="{060152C8-3761-455F-97A0-D85CC0C04D30}" destId="{F3198955-C246-49BC-B6DB-D9F00C0FC308}" srcOrd="1" destOrd="0" presId="urn:microsoft.com/office/officeart/2005/8/layout/cycle4"/>
    <dgm:cxn modelId="{5680B23E-9BF4-41DA-A887-49656C27778D}" type="presOf" srcId="{788028FC-9EB5-479D-8CDC-EF56F9E09010}" destId="{AB76ABBD-2FEF-4010-BD68-57AB7590D882}" srcOrd="0" destOrd="0" presId="urn:microsoft.com/office/officeart/2005/8/layout/cycle4"/>
    <dgm:cxn modelId="{8DCE213F-4F52-4ECE-A0A3-1AB1FABBCAD9}" type="presOf" srcId="{A958D0A3-6B53-47AF-A855-6077298FE2B9}" destId="{977143B3-85F1-42CF-BDD3-2855A04B27C5}" srcOrd="0" destOrd="0" presId="urn:microsoft.com/office/officeart/2005/8/layout/cycle4"/>
    <dgm:cxn modelId="{57B5B461-4A9A-4B1F-AFDC-67781A7C4D85}" type="presOf" srcId="{4686B17B-AA58-46AB-B442-96A4B287297D}" destId="{F3198955-C246-49BC-B6DB-D9F00C0FC308}" srcOrd="1" destOrd="2" presId="urn:microsoft.com/office/officeart/2005/8/layout/cycle4"/>
    <dgm:cxn modelId="{76B90742-356F-4D0F-A488-1A49C2CAEECD}" type="presOf" srcId="{8E3B601B-77B5-4530-9AD6-12E6B796946F}" destId="{12D294E1-BCED-4B4A-830B-541A0D35CDC8}" srcOrd="0" destOrd="1" presId="urn:microsoft.com/office/officeart/2005/8/layout/cycle4"/>
    <dgm:cxn modelId="{B5D04A68-2C47-4562-B49F-EB8707420E4B}" type="presOf" srcId="{91786FCC-5365-4DCC-9F74-A1E9C4ED303B}" destId="{74302165-37DC-44F4-97B2-B3B2EC2B0D0C}" srcOrd="0" destOrd="0" presId="urn:microsoft.com/office/officeart/2005/8/layout/cycle4"/>
    <dgm:cxn modelId="{7A460969-F9C7-417D-8612-C4FF67FFCA25}" type="presOf" srcId="{05191DDE-2569-4892-997C-E3D42D1F62E1}" destId="{12D294E1-BCED-4B4A-830B-541A0D35CDC8}" srcOrd="0" destOrd="5" presId="urn:microsoft.com/office/officeart/2005/8/layout/cycle4"/>
    <dgm:cxn modelId="{E9E0AF4A-9695-44E2-92B4-30A67C9C7505}" type="presOf" srcId="{17944DB0-B614-480C-B899-64D5F8D0AD8C}" destId="{F3198955-C246-49BC-B6DB-D9F00C0FC308}" srcOrd="1" destOrd="1" presId="urn:microsoft.com/office/officeart/2005/8/layout/cycle4"/>
    <dgm:cxn modelId="{43CD074E-79A5-44D6-9782-3BA4CC20014C}" srcId="{91786FCC-5365-4DCC-9F74-A1E9C4ED303B}" destId="{060152C8-3761-455F-97A0-D85CC0C04D30}" srcOrd="0" destOrd="0" parTransId="{1EA2964A-D840-426C-A485-4A0A627EC53B}" sibTransId="{0D7D761A-202F-4182-A0AB-FB606B189A87}"/>
    <dgm:cxn modelId="{5FB0754E-1591-4061-8DC2-E26309AAA609}" type="presOf" srcId="{D4B54963-033D-4B18-96D2-BB01310675BE}" destId="{E1948C25-D279-4914-A2D8-642F2D14FBF5}" srcOrd="1" destOrd="4" presId="urn:microsoft.com/office/officeart/2005/8/layout/cycle4"/>
    <dgm:cxn modelId="{D1032852-F515-479F-92D9-4263455CBD9A}" type="presOf" srcId="{1C346724-337E-49B6-829F-C9FF301086E6}" destId="{E1948C25-D279-4914-A2D8-642F2D14FBF5}" srcOrd="1" destOrd="0" presId="urn:microsoft.com/office/officeart/2005/8/layout/cycle4"/>
    <dgm:cxn modelId="{6D2C7A53-8656-471A-AFD1-792D36E1EE08}" type="presOf" srcId="{571DC5E9-7E4C-4E59-9ABF-E81558C6BC84}" destId="{FA2D07E4-6A39-4883-981D-AEEDFEE6374A}" srcOrd="1" destOrd="1" presId="urn:microsoft.com/office/officeart/2005/8/layout/cycle4"/>
    <dgm:cxn modelId="{6B80C475-7FF5-4B0B-AB0E-3DC52528D253}" srcId="{C7FACEF4-022A-4F47-967B-07E3D598FDBB}" destId="{49A2D932-25FD-418B-A049-C29CC30AC47D}" srcOrd="3" destOrd="0" parTransId="{F2266351-CAF6-4A1F-A6AB-A9889F744E2B}" sibTransId="{49613E2E-385B-4309-A4ED-681E09521E3E}"/>
    <dgm:cxn modelId="{9B4B7180-0FEA-4C69-BCB2-12D10DB08A02}" srcId="{91786FCC-5365-4DCC-9F74-A1E9C4ED303B}" destId="{4686B17B-AA58-46AB-B442-96A4B287297D}" srcOrd="2" destOrd="0" parTransId="{61BA35AB-170C-405D-A2A4-DC033DD12F90}" sibTransId="{B3F470EF-4809-4030-B30F-37F14A9E17F4}"/>
    <dgm:cxn modelId="{EC5BC489-9B2E-441F-8B60-642234C92DB9}" srcId="{C7FACEF4-022A-4F47-967B-07E3D598FDBB}" destId="{D4B54963-033D-4B18-96D2-BB01310675BE}" srcOrd="4" destOrd="0" parTransId="{B6989795-1746-4AC8-ABB7-4AFC0F58F079}" sibTransId="{D9807D3C-D15B-4532-B454-3BE3F6CF5559}"/>
    <dgm:cxn modelId="{D036678E-63E0-4BC1-8F35-4F3694D08455}" srcId="{4BAA6314-51C7-4958-A6D6-16904416A7A8}" destId="{22396BEB-6C12-47CD-A380-FF1AB0306435}" srcOrd="1" destOrd="0" parTransId="{3E40E666-4FF2-483C-A0BF-9775173A410B}" sibTransId="{86A638F5-5D27-4840-97F6-F3465A2FD13C}"/>
    <dgm:cxn modelId="{3918C792-13CF-407C-AB8D-C26D5337DB36}" type="presOf" srcId="{7A25D9D9-229D-47AC-8219-7317686CD97B}" destId="{E1948C25-D279-4914-A2D8-642F2D14FBF5}" srcOrd="1" destOrd="2" presId="urn:microsoft.com/office/officeart/2005/8/layout/cycle4"/>
    <dgm:cxn modelId="{20771E93-7339-443C-BC2B-DDA8DC4C842E}" type="presOf" srcId="{4BAA6314-51C7-4958-A6D6-16904416A7A8}" destId="{37953CC8-9D06-4EEB-922F-796F7652EA09}" srcOrd="0" destOrd="0" presId="urn:microsoft.com/office/officeart/2005/8/layout/cycle4"/>
    <dgm:cxn modelId="{7D813595-CF96-47DD-9CA4-2EBA857D54F3}" type="presOf" srcId="{8F823028-0498-4D51-89D0-86BA1B998792}" destId="{E1948C25-D279-4914-A2D8-642F2D14FBF5}" srcOrd="1" destOrd="6" presId="urn:microsoft.com/office/officeart/2005/8/layout/cycle4"/>
    <dgm:cxn modelId="{6F2A869B-B39E-4B6F-92D4-40D53B76F066}" type="presOf" srcId="{8F823028-0498-4D51-89D0-86BA1B998792}" destId="{12D294E1-BCED-4B4A-830B-541A0D35CDC8}" srcOrd="0" destOrd="6" presId="urn:microsoft.com/office/officeart/2005/8/layout/cycle4"/>
    <dgm:cxn modelId="{84C9A39B-B9AA-4C62-BC3D-AFC0435ED932}" type="presOf" srcId="{8E3B601B-77B5-4530-9AD6-12E6B796946F}" destId="{E1948C25-D279-4914-A2D8-642F2D14FBF5}" srcOrd="1" destOrd="1" presId="urn:microsoft.com/office/officeart/2005/8/layout/cycle4"/>
    <dgm:cxn modelId="{754CABA0-5302-4AFA-B3B1-7A6A086283D7}" type="presOf" srcId="{9E685C08-BF45-46E4-AF57-47A5E29BDEBE}" destId="{3C9BA36F-4022-488A-A29C-2E92F66C8B93}" srcOrd="1" destOrd="0" presId="urn:microsoft.com/office/officeart/2005/8/layout/cycle4"/>
    <dgm:cxn modelId="{459673A6-B3F6-432A-AA77-9A2180FABD7E}" srcId="{91786FCC-5365-4DCC-9F74-A1E9C4ED303B}" destId="{17944DB0-B614-480C-B899-64D5F8D0AD8C}" srcOrd="1" destOrd="0" parTransId="{3789D185-9B15-4A92-B87A-AADA0E35B55A}" sibTransId="{AC8B18DD-1E4E-4773-8785-9C9EA2D581DD}"/>
    <dgm:cxn modelId="{D6108EB6-003B-4858-BE19-CF4A0299076F}" type="presOf" srcId="{571DC5E9-7E4C-4E59-9ABF-E81558C6BC84}" destId="{AB76ABBD-2FEF-4010-BD68-57AB7590D882}" srcOrd="0" destOrd="1" presId="urn:microsoft.com/office/officeart/2005/8/layout/cycle4"/>
    <dgm:cxn modelId="{8D65EEB8-C4E3-44C3-9EC2-8B6093827E28}" type="presOf" srcId="{17944DB0-B614-480C-B899-64D5F8D0AD8C}" destId="{E93A0AA5-DA30-445D-BA47-A9F2FF7CD76E}" srcOrd="0" destOrd="1" presId="urn:microsoft.com/office/officeart/2005/8/layout/cycle4"/>
    <dgm:cxn modelId="{03CD9DBB-333F-4FCD-AD00-12A3BB24030D}" srcId="{C7FACEF4-022A-4F47-967B-07E3D598FDBB}" destId="{7A25D9D9-229D-47AC-8219-7317686CD97B}" srcOrd="2" destOrd="0" parTransId="{6B5E641E-6550-4100-9221-ADFCE411F14A}" sibTransId="{A9D94538-053F-4E0F-AA2C-A94F0AA02288}"/>
    <dgm:cxn modelId="{ED475EC1-974F-49F1-BA9E-8CD53636870D}" type="presOf" srcId="{7A25D9D9-229D-47AC-8219-7317686CD97B}" destId="{12D294E1-BCED-4B4A-830B-541A0D35CDC8}" srcOrd="0" destOrd="2" presId="urn:microsoft.com/office/officeart/2005/8/layout/cycle4"/>
    <dgm:cxn modelId="{D91730C7-78A9-4D59-8172-BD38788719BA}" srcId="{A958D0A3-6B53-47AF-A855-6077298FE2B9}" destId="{571DC5E9-7E4C-4E59-9ABF-E81558C6BC84}" srcOrd="1" destOrd="0" parTransId="{D9CCE2FF-AB2F-4307-80C5-190B37A1F591}" sibTransId="{C7D6F01D-7776-4849-9EDB-010B57DE3998}"/>
    <dgm:cxn modelId="{BC420DC8-C63C-4E65-B5D4-C2FB37BE3B0D}" srcId="{A958D0A3-6B53-47AF-A855-6077298FE2B9}" destId="{788028FC-9EB5-479D-8CDC-EF56F9E09010}" srcOrd="0" destOrd="0" parTransId="{AEAE5A6E-C4D5-4653-8701-ADC0EC0BB917}" sibTransId="{AFB2399D-E4E5-4BEB-8941-03CDC2362138}"/>
    <dgm:cxn modelId="{2B1BC9DA-5066-4AA1-A0FA-4074CCD5556D}" type="presOf" srcId="{788028FC-9EB5-479D-8CDC-EF56F9E09010}" destId="{FA2D07E4-6A39-4883-981D-AEEDFEE6374A}" srcOrd="1" destOrd="0" presId="urn:microsoft.com/office/officeart/2005/8/layout/cycle4"/>
    <dgm:cxn modelId="{567EE6DE-2421-4A55-9EF1-F4533A1E9D9D}" type="presOf" srcId="{49E09B3C-02E6-4560-BFD1-68639432FB64}" destId="{E1948C25-D279-4914-A2D8-642F2D14FBF5}" srcOrd="1" destOrd="7" presId="urn:microsoft.com/office/officeart/2005/8/layout/cycle4"/>
    <dgm:cxn modelId="{92ABEEE1-0D7A-4DEE-8AD1-A6272BDA2348}" type="presOf" srcId="{4686B17B-AA58-46AB-B442-96A4B287297D}" destId="{E93A0AA5-DA30-445D-BA47-A9F2FF7CD76E}" srcOrd="0" destOrd="2" presId="urn:microsoft.com/office/officeart/2005/8/layout/cycle4"/>
    <dgm:cxn modelId="{97837BE3-4E7E-46D5-A67F-3D349B9C59F9}" type="presOf" srcId="{49A2D932-25FD-418B-A049-C29CC30AC47D}" destId="{12D294E1-BCED-4B4A-830B-541A0D35CDC8}" srcOrd="0" destOrd="3" presId="urn:microsoft.com/office/officeart/2005/8/layout/cycle4"/>
    <dgm:cxn modelId="{80903CE6-570F-4E5F-9213-20C8C7857E4E}" type="presOf" srcId="{D4B54963-033D-4B18-96D2-BB01310675BE}" destId="{12D294E1-BCED-4B4A-830B-541A0D35CDC8}" srcOrd="0" destOrd="4" presId="urn:microsoft.com/office/officeart/2005/8/layout/cycle4"/>
    <dgm:cxn modelId="{38BBE1F0-E833-421A-8522-32B59BA8AA90}" srcId="{8122E242-2E2A-4E78-8A57-1171C68944E2}" destId="{91786FCC-5365-4DCC-9F74-A1E9C4ED303B}" srcOrd="3" destOrd="0" parTransId="{0EDF7D4C-CF64-4B8D-A3B0-30CD74781E93}" sibTransId="{5396C67B-9EEE-4079-84BC-B85649A1EDDC}"/>
    <dgm:cxn modelId="{1A7DB5F3-4D44-4884-93B8-020D0AE26BE9}" type="presOf" srcId="{22396BEB-6C12-47CD-A380-FF1AB0306435}" destId="{3C9BA36F-4022-488A-A29C-2E92F66C8B93}" srcOrd="1" destOrd="1" presId="urn:microsoft.com/office/officeart/2005/8/layout/cycle4"/>
    <dgm:cxn modelId="{2D60B0F9-440A-41B1-BDAF-EA065EADE37E}" srcId="{C7FACEF4-022A-4F47-967B-07E3D598FDBB}" destId="{8F823028-0498-4D51-89D0-86BA1B998792}" srcOrd="6" destOrd="0" parTransId="{10421D44-A800-435E-B0B1-C7F96AB430D0}" sibTransId="{B4D486C1-6AD8-4EB0-89E1-DE7EE5B73E35}"/>
    <dgm:cxn modelId="{E4AB49FA-D03D-41D4-9316-95EAC070A317}" type="presOf" srcId="{8B432D6F-BAAF-48D7-A8A0-195EB4AF89E1}" destId="{44140BA7-09E6-40EB-BF37-C1AC7BE66946}" srcOrd="0" destOrd="2" presId="urn:microsoft.com/office/officeart/2005/8/layout/cycle4"/>
    <dgm:cxn modelId="{8A03952E-0C3A-47EE-A9F2-C9876C4FF3C2}" type="presParOf" srcId="{897D38BC-111C-412F-9A57-482FF66CD86E}" destId="{3C729282-F9B6-4537-BB2D-E44D4EDD3D1F}" srcOrd="0" destOrd="0" presId="urn:microsoft.com/office/officeart/2005/8/layout/cycle4"/>
    <dgm:cxn modelId="{D502932D-CD01-43AD-B637-25105A85F1C2}" type="presParOf" srcId="{3C729282-F9B6-4537-BB2D-E44D4EDD3D1F}" destId="{74A1C385-465B-4F24-AB3D-3E29E16EA041}" srcOrd="0" destOrd="0" presId="urn:microsoft.com/office/officeart/2005/8/layout/cycle4"/>
    <dgm:cxn modelId="{99AE7BE6-8C89-47AD-B5C9-70A72086698F}" type="presParOf" srcId="{74A1C385-465B-4F24-AB3D-3E29E16EA041}" destId="{12D294E1-BCED-4B4A-830B-541A0D35CDC8}" srcOrd="0" destOrd="0" presId="urn:microsoft.com/office/officeart/2005/8/layout/cycle4"/>
    <dgm:cxn modelId="{3BBED40F-0C48-4CDB-8B76-21D2EBE664B0}" type="presParOf" srcId="{74A1C385-465B-4F24-AB3D-3E29E16EA041}" destId="{E1948C25-D279-4914-A2D8-642F2D14FBF5}" srcOrd="1" destOrd="0" presId="urn:microsoft.com/office/officeart/2005/8/layout/cycle4"/>
    <dgm:cxn modelId="{FDB02A24-3989-41BB-A40D-DF5EDDA2353A}" type="presParOf" srcId="{3C729282-F9B6-4537-BB2D-E44D4EDD3D1F}" destId="{2DA1CFF3-9598-4D5A-811C-1CEAA961E8FF}" srcOrd="1" destOrd="0" presId="urn:microsoft.com/office/officeart/2005/8/layout/cycle4"/>
    <dgm:cxn modelId="{B85650A3-3130-4735-A97C-7D16D343D34A}" type="presParOf" srcId="{2DA1CFF3-9598-4D5A-811C-1CEAA961E8FF}" destId="{44140BA7-09E6-40EB-BF37-C1AC7BE66946}" srcOrd="0" destOrd="0" presId="urn:microsoft.com/office/officeart/2005/8/layout/cycle4"/>
    <dgm:cxn modelId="{F4303897-E2FD-40F0-877C-8895AFC882DB}" type="presParOf" srcId="{2DA1CFF3-9598-4D5A-811C-1CEAA961E8FF}" destId="{3C9BA36F-4022-488A-A29C-2E92F66C8B93}" srcOrd="1" destOrd="0" presId="urn:microsoft.com/office/officeart/2005/8/layout/cycle4"/>
    <dgm:cxn modelId="{884BF535-40A1-47E1-BB02-97EFAB433EFC}" type="presParOf" srcId="{3C729282-F9B6-4537-BB2D-E44D4EDD3D1F}" destId="{6AE54395-C67C-4341-8393-DB5508B54460}" srcOrd="2" destOrd="0" presId="urn:microsoft.com/office/officeart/2005/8/layout/cycle4"/>
    <dgm:cxn modelId="{777B357D-18A6-4E74-B611-AED67999B101}" type="presParOf" srcId="{6AE54395-C67C-4341-8393-DB5508B54460}" destId="{AB76ABBD-2FEF-4010-BD68-57AB7590D882}" srcOrd="0" destOrd="0" presId="urn:microsoft.com/office/officeart/2005/8/layout/cycle4"/>
    <dgm:cxn modelId="{0FD6677D-0A86-4BDB-86E7-ABD4A2DB6AA2}" type="presParOf" srcId="{6AE54395-C67C-4341-8393-DB5508B54460}" destId="{FA2D07E4-6A39-4883-981D-AEEDFEE6374A}" srcOrd="1" destOrd="0" presId="urn:microsoft.com/office/officeart/2005/8/layout/cycle4"/>
    <dgm:cxn modelId="{BB096B8D-9D6A-4C8B-BCD9-AB267F85B3CB}" type="presParOf" srcId="{3C729282-F9B6-4537-BB2D-E44D4EDD3D1F}" destId="{BF0009BC-8AD3-41BF-8D72-FB0F066225D3}" srcOrd="3" destOrd="0" presId="urn:microsoft.com/office/officeart/2005/8/layout/cycle4"/>
    <dgm:cxn modelId="{5FEEB903-4B41-46DE-83B3-23C7F4018DBC}" type="presParOf" srcId="{BF0009BC-8AD3-41BF-8D72-FB0F066225D3}" destId="{E93A0AA5-DA30-445D-BA47-A9F2FF7CD76E}" srcOrd="0" destOrd="0" presId="urn:microsoft.com/office/officeart/2005/8/layout/cycle4"/>
    <dgm:cxn modelId="{8776E7EB-60A7-4CAA-8B16-63249B9DD29B}" type="presParOf" srcId="{BF0009BC-8AD3-41BF-8D72-FB0F066225D3}" destId="{F3198955-C246-49BC-B6DB-D9F00C0FC308}" srcOrd="1" destOrd="0" presId="urn:microsoft.com/office/officeart/2005/8/layout/cycle4"/>
    <dgm:cxn modelId="{DFE61212-9E1D-4B7C-91AD-3DF672795064}" type="presParOf" srcId="{3C729282-F9B6-4537-BB2D-E44D4EDD3D1F}" destId="{57D6FCE8-A2FB-49BF-8E7A-F52234C9F3E3}" srcOrd="4" destOrd="0" presId="urn:microsoft.com/office/officeart/2005/8/layout/cycle4"/>
    <dgm:cxn modelId="{3AB0C824-F8F7-4550-8EC2-CFA9AE94965D}" type="presParOf" srcId="{897D38BC-111C-412F-9A57-482FF66CD86E}" destId="{20BC42E4-EAAE-4BB7-99C1-9B75BBA74387}" srcOrd="1" destOrd="0" presId="urn:microsoft.com/office/officeart/2005/8/layout/cycle4"/>
    <dgm:cxn modelId="{F4C64D63-A4E8-4F50-8AFE-4645AF2DF4FD}" type="presParOf" srcId="{20BC42E4-EAAE-4BB7-99C1-9B75BBA74387}" destId="{5AA8A1ED-189B-4644-BAD8-E6DE4020934E}" srcOrd="0" destOrd="0" presId="urn:microsoft.com/office/officeart/2005/8/layout/cycle4"/>
    <dgm:cxn modelId="{FDCE5D4C-3E3A-4990-A7D6-A11109FC2392}" type="presParOf" srcId="{20BC42E4-EAAE-4BB7-99C1-9B75BBA74387}" destId="{37953CC8-9D06-4EEB-922F-796F7652EA09}" srcOrd="1" destOrd="0" presId="urn:microsoft.com/office/officeart/2005/8/layout/cycle4"/>
    <dgm:cxn modelId="{93681A3C-2493-4F28-B513-4F59E6BAB82A}" type="presParOf" srcId="{20BC42E4-EAAE-4BB7-99C1-9B75BBA74387}" destId="{977143B3-85F1-42CF-BDD3-2855A04B27C5}" srcOrd="2" destOrd="0" presId="urn:microsoft.com/office/officeart/2005/8/layout/cycle4"/>
    <dgm:cxn modelId="{127883FA-405C-4FC6-B0B7-45E23522C180}" type="presParOf" srcId="{20BC42E4-EAAE-4BB7-99C1-9B75BBA74387}" destId="{74302165-37DC-44F4-97B2-B3B2EC2B0D0C}" srcOrd="3" destOrd="0" presId="urn:microsoft.com/office/officeart/2005/8/layout/cycle4"/>
    <dgm:cxn modelId="{A27CA4F8-77E3-4450-A6AD-C2E3B608B1FA}" type="presParOf" srcId="{20BC42E4-EAAE-4BB7-99C1-9B75BBA74387}" destId="{F89EFBA7-344F-4040-953A-9ACC377D870A}" srcOrd="4" destOrd="0" presId="urn:microsoft.com/office/officeart/2005/8/layout/cycle4"/>
    <dgm:cxn modelId="{727E620D-AB20-4123-8A6F-068F6A8DDF42}" type="presParOf" srcId="{897D38BC-111C-412F-9A57-482FF66CD86E}" destId="{2D77124A-83EF-4677-B040-DF61BE7A75E5}" srcOrd="2" destOrd="0" presId="urn:microsoft.com/office/officeart/2005/8/layout/cycle4"/>
    <dgm:cxn modelId="{58F9458D-5FDA-4073-B4CD-0ED41A841630}" type="presParOf" srcId="{897D38BC-111C-412F-9A57-482FF66CD86E}" destId="{6E30E714-AD06-45E0-BCDE-1F6676046DC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FDCA3-1043-4EB0-8BFB-D78677208977}">
      <dsp:nvSpPr>
        <dsp:cNvPr id="0" name=""/>
        <dsp:cNvSpPr/>
      </dsp:nvSpPr>
      <dsp:spPr>
        <a:xfrm>
          <a:off x="3687684" y="-205855"/>
          <a:ext cx="1818864" cy="15108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Arial Narrow" panose="020B0606020202030204" pitchFamily="34" charset="0"/>
            </a:rPr>
            <a:t>Review the ML threats &amp; vulnerabilities within the sector</a:t>
          </a:r>
        </a:p>
      </dsp:txBody>
      <dsp:txXfrm>
        <a:off x="3761437" y="-132102"/>
        <a:ext cx="1671358" cy="1363329"/>
      </dsp:txXfrm>
    </dsp:sp>
    <dsp:sp modelId="{EE9E6607-FEE9-4B4C-A075-76B6CA4DAAC2}">
      <dsp:nvSpPr>
        <dsp:cNvPr id="0" name=""/>
        <dsp:cNvSpPr/>
      </dsp:nvSpPr>
      <dsp:spPr>
        <a:xfrm>
          <a:off x="2418748" y="549561"/>
          <a:ext cx="4356735" cy="4356735"/>
        </a:xfrm>
        <a:custGeom>
          <a:avLst/>
          <a:gdLst/>
          <a:ahLst/>
          <a:cxnLst/>
          <a:rect l="0" t="0" r="0" b="0"/>
          <a:pathLst>
            <a:path>
              <a:moveTo>
                <a:pt x="3257650" y="286164"/>
              </a:moveTo>
              <a:arcTo wR="2178367" hR="2178367" stAng="17981986" swAng="916653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EAC1A-8886-43D2-BDF1-FC433B0AE9F8}">
      <dsp:nvSpPr>
        <dsp:cNvPr id="0" name=""/>
        <dsp:cNvSpPr/>
      </dsp:nvSpPr>
      <dsp:spPr>
        <a:xfrm>
          <a:off x="5707246" y="1327738"/>
          <a:ext cx="1923240" cy="1454076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Narrow" panose="020B0606020202030204" pitchFamily="34" charset="0"/>
            </a:rPr>
            <a:t>Apply a risk matrix and risk rating</a:t>
          </a:r>
        </a:p>
      </dsp:txBody>
      <dsp:txXfrm>
        <a:off x="5778228" y="1398720"/>
        <a:ext cx="1781276" cy="1312112"/>
      </dsp:txXfrm>
    </dsp:sp>
    <dsp:sp modelId="{81A2B29B-D036-4A79-BEC6-E5F15060FDCC}">
      <dsp:nvSpPr>
        <dsp:cNvPr id="0" name=""/>
        <dsp:cNvSpPr/>
      </dsp:nvSpPr>
      <dsp:spPr>
        <a:xfrm>
          <a:off x="2426247" y="791883"/>
          <a:ext cx="4356735" cy="4356735"/>
        </a:xfrm>
        <a:custGeom>
          <a:avLst/>
          <a:gdLst/>
          <a:ahLst/>
          <a:cxnLst/>
          <a:rect l="0" t="0" r="0" b="0"/>
          <a:pathLst>
            <a:path>
              <a:moveTo>
                <a:pt x="4356384" y="2139253"/>
              </a:moveTo>
              <a:arcTo wR="2178367" hR="2178367" stAng="21538270" swAng="713927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532EA-E6A1-408A-B43C-226118093E94}">
      <dsp:nvSpPr>
        <dsp:cNvPr id="0" name=""/>
        <dsp:cNvSpPr/>
      </dsp:nvSpPr>
      <dsp:spPr>
        <a:xfrm>
          <a:off x="5200085" y="3526837"/>
          <a:ext cx="1935779" cy="165044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Narrow" panose="020B0606020202030204" pitchFamily="34" charset="0"/>
            </a:rPr>
            <a:t>Assess the internal controls using the responses to a questionnaire</a:t>
          </a:r>
        </a:p>
      </dsp:txBody>
      <dsp:txXfrm>
        <a:off x="5280653" y="3607405"/>
        <a:ext cx="1774643" cy="1489305"/>
      </dsp:txXfrm>
    </dsp:sp>
    <dsp:sp modelId="{5C0DA33C-2B7A-44D9-83FC-2C838900BC6B}">
      <dsp:nvSpPr>
        <dsp:cNvPr id="0" name=""/>
        <dsp:cNvSpPr/>
      </dsp:nvSpPr>
      <dsp:spPr>
        <a:xfrm>
          <a:off x="2384640" y="644007"/>
          <a:ext cx="4356735" cy="4356735"/>
        </a:xfrm>
        <a:custGeom>
          <a:avLst/>
          <a:gdLst/>
          <a:ahLst/>
          <a:cxnLst/>
          <a:rect l="0" t="0" r="0" b="0"/>
          <a:pathLst>
            <a:path>
              <a:moveTo>
                <a:pt x="2571750" y="4320921"/>
              </a:moveTo>
              <a:arcTo wR="2178367" hR="2178367" stAng="4775766" swAng="1216670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DF7A-99C4-4AF1-8D59-F4707C0C45C0}">
      <dsp:nvSpPr>
        <dsp:cNvPr id="0" name=""/>
        <dsp:cNvSpPr/>
      </dsp:nvSpPr>
      <dsp:spPr>
        <a:xfrm>
          <a:off x="2266610" y="3905289"/>
          <a:ext cx="1678615" cy="109110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Narrow" panose="020B0606020202030204" pitchFamily="34" charset="0"/>
            </a:rPr>
            <a:t>Evaluate the residual risk</a:t>
          </a:r>
        </a:p>
      </dsp:txBody>
      <dsp:txXfrm>
        <a:off x="2319873" y="3958552"/>
        <a:ext cx="1572089" cy="984574"/>
      </dsp:txXfrm>
    </dsp:sp>
    <dsp:sp modelId="{E940E248-11E9-4D01-B22D-BEC87E316338}">
      <dsp:nvSpPr>
        <dsp:cNvPr id="0" name=""/>
        <dsp:cNvSpPr/>
      </dsp:nvSpPr>
      <dsp:spPr>
        <a:xfrm>
          <a:off x="2418382" y="756973"/>
          <a:ext cx="4356735" cy="4356735"/>
        </a:xfrm>
        <a:custGeom>
          <a:avLst/>
          <a:gdLst/>
          <a:ahLst/>
          <a:cxnLst/>
          <a:rect l="0" t="0" r="0" b="0"/>
          <a:pathLst>
            <a:path>
              <a:moveTo>
                <a:pt x="139950" y="2946574"/>
              </a:moveTo>
              <a:arcTo wR="2178367" hR="2178367" stAng="9561021" swAng="1061337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6AC2E-22E5-4D92-8754-9FCF3DD914D9}">
      <dsp:nvSpPr>
        <dsp:cNvPr id="0" name=""/>
        <dsp:cNvSpPr/>
      </dsp:nvSpPr>
      <dsp:spPr>
        <a:xfrm>
          <a:off x="1686057" y="1281759"/>
          <a:ext cx="1678615" cy="154603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 Narrow" panose="020B0606020202030204" pitchFamily="34" charset="0"/>
            </a:rPr>
            <a:t>Risk profile each gaming lounge based on residual risk</a:t>
          </a:r>
        </a:p>
      </dsp:txBody>
      <dsp:txXfrm>
        <a:off x="1761528" y="1357230"/>
        <a:ext cx="1527673" cy="1395092"/>
      </dsp:txXfrm>
    </dsp:sp>
    <dsp:sp modelId="{7ABC61E0-954C-40D3-B9C0-41B487D617FB}">
      <dsp:nvSpPr>
        <dsp:cNvPr id="0" name=""/>
        <dsp:cNvSpPr/>
      </dsp:nvSpPr>
      <dsp:spPr>
        <a:xfrm>
          <a:off x="2418748" y="549561"/>
          <a:ext cx="4356735" cy="4356735"/>
        </a:xfrm>
        <a:custGeom>
          <a:avLst/>
          <a:gdLst/>
          <a:ahLst/>
          <a:cxnLst/>
          <a:rect l="0" t="0" r="0" b="0"/>
          <a:pathLst>
            <a:path>
              <a:moveTo>
                <a:pt x="673592" y="603268"/>
              </a:moveTo>
              <a:arcTo wR="2178367" hR="2178367" stAng="13578482" swAng="858266"/>
            </a:path>
          </a:pathLst>
        </a:custGeom>
        <a:noFill/>
        <a:ln w="127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98642-8CBB-4900-AA01-14672CF23FF4}">
      <dsp:nvSpPr>
        <dsp:cNvPr id="0" name=""/>
        <dsp:cNvSpPr/>
      </dsp:nvSpPr>
      <dsp:spPr>
        <a:xfrm>
          <a:off x="4882" y="456477"/>
          <a:ext cx="2497474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PRODUCT RISK</a:t>
          </a:r>
          <a:endParaRPr lang="en-US" sz="2500" kern="1200" dirty="0"/>
        </a:p>
      </dsp:txBody>
      <dsp:txXfrm>
        <a:off x="4882" y="456477"/>
        <a:ext cx="2497474" cy="495000"/>
      </dsp:txXfrm>
    </dsp:sp>
    <dsp:sp modelId="{A455C9D8-85D7-4AB5-9D24-CEE754DEBFA4}">
      <dsp:nvSpPr>
        <dsp:cNvPr id="0" name=""/>
        <dsp:cNvSpPr/>
      </dsp:nvSpPr>
      <dsp:spPr>
        <a:xfrm>
          <a:off x="2502356" y="23352"/>
          <a:ext cx="499494" cy="13612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6C0C6-5610-4080-B6F4-FF2CC9901BE5}">
      <dsp:nvSpPr>
        <dsp:cNvPr id="0" name=""/>
        <dsp:cNvSpPr/>
      </dsp:nvSpPr>
      <dsp:spPr>
        <a:xfrm>
          <a:off x="3201649" y="23352"/>
          <a:ext cx="6793129" cy="136125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Payout following minimal or no play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Anonymous Gaming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Live Dealer</a:t>
          </a:r>
        </a:p>
      </dsp:txBody>
      <dsp:txXfrm>
        <a:off x="3201649" y="23352"/>
        <a:ext cx="6793129" cy="1361250"/>
      </dsp:txXfrm>
    </dsp:sp>
    <dsp:sp modelId="{DBB41F9A-D316-46B5-B8C0-D721E1E15DD0}">
      <dsp:nvSpPr>
        <dsp:cNvPr id="0" name=""/>
        <dsp:cNvSpPr/>
      </dsp:nvSpPr>
      <dsp:spPr>
        <a:xfrm>
          <a:off x="4882" y="2570950"/>
          <a:ext cx="2497474" cy="83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CUSTOMER RISK </a:t>
          </a:r>
          <a:endParaRPr lang="en-US" sz="2500" kern="1200" dirty="0"/>
        </a:p>
      </dsp:txBody>
      <dsp:txXfrm>
        <a:off x="4882" y="2570950"/>
        <a:ext cx="2497474" cy="835312"/>
      </dsp:txXfrm>
    </dsp:sp>
    <dsp:sp modelId="{C428625F-521D-40D0-A222-86271E6A3F53}">
      <dsp:nvSpPr>
        <dsp:cNvPr id="0" name=""/>
        <dsp:cNvSpPr/>
      </dsp:nvSpPr>
      <dsp:spPr>
        <a:xfrm>
          <a:off x="2502356" y="1474602"/>
          <a:ext cx="499494" cy="302800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5398B-395A-4A93-BD6E-34EA663DBDDD}">
      <dsp:nvSpPr>
        <dsp:cNvPr id="0" name=""/>
        <dsp:cNvSpPr/>
      </dsp:nvSpPr>
      <dsp:spPr>
        <a:xfrm>
          <a:off x="3206532" y="1474753"/>
          <a:ext cx="6793129" cy="302800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Unsupported Customer Spend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Politically Exposed Person (PEPs)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Suspicious Customer Transaction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Suspicious Customer Activity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High Rollers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Sanctioned Listed Entities/Individuals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Sanctioned Proscribed Entities/Individuals </a:t>
          </a:r>
        </a:p>
      </dsp:txBody>
      <dsp:txXfrm>
        <a:off x="3206532" y="1474753"/>
        <a:ext cx="6793129" cy="3028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98642-8CBB-4900-AA01-14672CF23FF4}">
      <dsp:nvSpPr>
        <dsp:cNvPr id="0" name=""/>
        <dsp:cNvSpPr/>
      </dsp:nvSpPr>
      <dsp:spPr>
        <a:xfrm>
          <a:off x="4882" y="696777"/>
          <a:ext cx="2497474" cy="96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GEOGRAPHIC RISK</a:t>
          </a:r>
          <a:endParaRPr lang="en-US" sz="2900" kern="1200" dirty="0"/>
        </a:p>
      </dsp:txBody>
      <dsp:txXfrm>
        <a:off x="4882" y="696777"/>
        <a:ext cx="2497474" cy="968962"/>
      </dsp:txXfrm>
    </dsp:sp>
    <dsp:sp modelId="{A455C9D8-85D7-4AB5-9D24-CEE754DEBFA4}">
      <dsp:nvSpPr>
        <dsp:cNvPr id="0" name=""/>
        <dsp:cNvSpPr/>
      </dsp:nvSpPr>
      <dsp:spPr>
        <a:xfrm>
          <a:off x="2502356" y="393976"/>
          <a:ext cx="499494" cy="157456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6C0C6-5610-4080-B6F4-FF2CC9901BE5}">
      <dsp:nvSpPr>
        <dsp:cNvPr id="0" name=""/>
        <dsp:cNvSpPr/>
      </dsp:nvSpPr>
      <dsp:spPr>
        <a:xfrm>
          <a:off x="3201649" y="393976"/>
          <a:ext cx="6793129" cy="157456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International Business Relationships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schemeClr val="bg1"/>
              </a:solidFill>
            </a:rPr>
            <a:t>Increased Monitoring Jurisdiction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High-Risk Jurisdictions</a:t>
          </a:r>
        </a:p>
      </dsp:txBody>
      <dsp:txXfrm>
        <a:off x="3201649" y="393976"/>
        <a:ext cx="6793129" cy="1574564"/>
      </dsp:txXfrm>
    </dsp:sp>
    <dsp:sp modelId="{DBB41F9A-D316-46B5-B8C0-D721E1E15DD0}">
      <dsp:nvSpPr>
        <dsp:cNvPr id="0" name=""/>
        <dsp:cNvSpPr/>
      </dsp:nvSpPr>
      <dsp:spPr>
        <a:xfrm>
          <a:off x="4882" y="2617982"/>
          <a:ext cx="2497474" cy="96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PAYMENT RISK</a:t>
          </a:r>
          <a:endParaRPr lang="en-US" sz="2900" kern="1200" dirty="0"/>
        </a:p>
      </dsp:txBody>
      <dsp:txXfrm>
        <a:off x="4882" y="2617982"/>
        <a:ext cx="2497474" cy="968962"/>
      </dsp:txXfrm>
    </dsp:sp>
    <dsp:sp modelId="{C428625F-521D-40D0-A222-86271E6A3F53}">
      <dsp:nvSpPr>
        <dsp:cNvPr id="0" name=""/>
        <dsp:cNvSpPr/>
      </dsp:nvSpPr>
      <dsp:spPr>
        <a:xfrm>
          <a:off x="2502356" y="2072940"/>
          <a:ext cx="499494" cy="205904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5398B-395A-4A93-BD6E-34EA663DBDDD}">
      <dsp:nvSpPr>
        <dsp:cNvPr id="0" name=""/>
        <dsp:cNvSpPr/>
      </dsp:nvSpPr>
      <dsp:spPr>
        <a:xfrm>
          <a:off x="3206532" y="2068431"/>
          <a:ext cx="6793129" cy="205904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Use of Cash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Credit Card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Wire Transfers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Cheque</a:t>
          </a:r>
        </a:p>
      </dsp:txBody>
      <dsp:txXfrm>
        <a:off x="3206532" y="2068431"/>
        <a:ext cx="6793129" cy="2059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98642-8CBB-4900-AA01-14672CF23FF4}">
      <dsp:nvSpPr>
        <dsp:cNvPr id="0" name=""/>
        <dsp:cNvSpPr/>
      </dsp:nvSpPr>
      <dsp:spPr>
        <a:xfrm>
          <a:off x="4882" y="1678262"/>
          <a:ext cx="2497474" cy="11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EMPLOYEE RISK</a:t>
          </a:r>
          <a:endParaRPr lang="en-US" sz="3500" kern="1200" dirty="0"/>
        </a:p>
      </dsp:txBody>
      <dsp:txXfrm>
        <a:off x="4882" y="1678262"/>
        <a:ext cx="2497474" cy="1169437"/>
      </dsp:txXfrm>
    </dsp:sp>
    <dsp:sp modelId="{A455C9D8-85D7-4AB5-9D24-CEE754DEBFA4}">
      <dsp:nvSpPr>
        <dsp:cNvPr id="0" name=""/>
        <dsp:cNvSpPr/>
      </dsp:nvSpPr>
      <dsp:spPr>
        <a:xfrm>
          <a:off x="2502356" y="1586900"/>
          <a:ext cx="499494" cy="13521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6C0C6-5610-4080-B6F4-FF2CC9901BE5}">
      <dsp:nvSpPr>
        <dsp:cNvPr id="0" name=""/>
        <dsp:cNvSpPr/>
      </dsp:nvSpPr>
      <dsp:spPr>
        <a:xfrm>
          <a:off x="3201649" y="1586900"/>
          <a:ext cx="6793129" cy="13521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Employees Interference/Collusion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 err="1"/>
            <a:t>Unproficient</a:t>
          </a:r>
          <a:r>
            <a:rPr lang="en-US" sz="3500" kern="1200" dirty="0"/>
            <a:t> Staff</a:t>
          </a:r>
        </a:p>
      </dsp:txBody>
      <dsp:txXfrm>
        <a:off x="3201649" y="1586900"/>
        <a:ext cx="6793129" cy="1352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6ABBD-2FEF-4010-BD68-57AB7590D882}">
      <dsp:nvSpPr>
        <dsp:cNvPr id="0" name=""/>
        <dsp:cNvSpPr/>
      </dsp:nvSpPr>
      <dsp:spPr>
        <a:xfrm>
          <a:off x="5723565" y="3411759"/>
          <a:ext cx="4267899" cy="2121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114300" algn="l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500" kern="1200" dirty="0">
              <a:latin typeface="Arial Narrow" panose="020B0606020202030204" pitchFamily="34" charset="0"/>
            </a:rPr>
            <a:t>Policies and Procedures </a:t>
          </a:r>
        </a:p>
        <a:p>
          <a:pPr marL="28575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Arial Narrow" panose="020B0606020202030204" pitchFamily="34" charset="0"/>
            </a:rPr>
            <a:t>Systems and controls</a:t>
          </a:r>
        </a:p>
      </dsp:txBody>
      <dsp:txXfrm>
        <a:off x="7050543" y="3988802"/>
        <a:ext cx="2894313" cy="1498089"/>
      </dsp:txXfrm>
    </dsp:sp>
    <dsp:sp modelId="{E93A0AA5-DA30-445D-BA47-A9F2FF7CD76E}">
      <dsp:nvSpPr>
        <dsp:cNvPr id="0" name=""/>
        <dsp:cNvSpPr/>
      </dsp:nvSpPr>
      <dsp:spPr>
        <a:xfrm>
          <a:off x="0" y="3353123"/>
          <a:ext cx="4260713" cy="2153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>
              <a:latin typeface="Arial Narrow" panose="020B0606020202030204" pitchFamily="34" charset="0"/>
            </a:rPr>
            <a:t>Review of risk 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>
              <a:latin typeface="Arial Narrow" panose="020B0606020202030204" pitchFamily="34" charset="0"/>
            </a:rPr>
            <a:t>Compliance and audit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arrow" panose="020B0606020202030204" pitchFamily="34" charset="0"/>
            </a:rPr>
            <a:t>Independent Reviews</a:t>
          </a:r>
        </a:p>
      </dsp:txBody>
      <dsp:txXfrm>
        <a:off x="47298" y="3938713"/>
        <a:ext cx="2887903" cy="1520281"/>
      </dsp:txXfrm>
    </dsp:sp>
    <dsp:sp modelId="{44140BA7-09E6-40EB-BF37-C1AC7BE66946}">
      <dsp:nvSpPr>
        <dsp:cNvPr id="0" name=""/>
        <dsp:cNvSpPr/>
      </dsp:nvSpPr>
      <dsp:spPr>
        <a:xfrm>
          <a:off x="5706770" y="63749"/>
          <a:ext cx="4267899" cy="2150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1400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>
              <a:latin typeface="Arial Narrow" panose="020B0606020202030204" pitchFamily="34" charset="0"/>
            </a:rPr>
            <a:t>Likelihood: Probability of a risk occurring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 Narrow" panose="020B0606020202030204" pitchFamily="34" charset="0"/>
            </a:rPr>
            <a:t>Impact: Effects if a risk occurs</a:t>
          </a:r>
        </a:p>
      </dsp:txBody>
      <dsp:txXfrm>
        <a:off x="7034389" y="110998"/>
        <a:ext cx="2893031" cy="1518714"/>
      </dsp:txXfrm>
    </dsp:sp>
    <dsp:sp modelId="{12D294E1-BCED-4B4A-830B-541A0D35CDC8}">
      <dsp:nvSpPr>
        <dsp:cNvPr id="0" name=""/>
        <dsp:cNvSpPr/>
      </dsp:nvSpPr>
      <dsp:spPr>
        <a:xfrm>
          <a:off x="0" y="98822"/>
          <a:ext cx="4261911" cy="2155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Customers and other counterparts;</a:t>
          </a:r>
        </a:p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Countries or geographic areas;</a:t>
          </a:r>
        </a:p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Products;</a:t>
          </a:r>
        </a:p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Services;</a:t>
          </a:r>
        </a:p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Transactions;</a:t>
          </a:r>
        </a:p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Delivery channels; </a:t>
          </a:r>
        </a:p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Operating environment [business size, activities and complexities]; and</a:t>
          </a:r>
        </a:p>
        <a:p>
          <a:pPr marL="171450" lvl="1" indent="-171450" algn="l" defTabSz="622300">
            <a:lnSpc>
              <a:spcPct val="90000"/>
            </a:lnSpc>
            <a:spcBef>
              <a:spcPct val="0"/>
            </a:spcBef>
            <a:spcAft>
              <a:spcPts val="4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chemeClr val="tx1"/>
              </a:solidFill>
              <a:latin typeface="Arial Narrow" panose="020B0606020202030204" pitchFamily="34" charset="0"/>
            </a:rPr>
            <a:t>National and global issues</a:t>
          </a:r>
        </a:p>
      </dsp:txBody>
      <dsp:txXfrm>
        <a:off x="47357" y="146179"/>
        <a:ext cx="2888623" cy="1522179"/>
      </dsp:txXfrm>
    </dsp:sp>
    <dsp:sp modelId="{5AA8A1ED-189B-4644-BAD8-E6DE4020934E}">
      <dsp:nvSpPr>
        <dsp:cNvPr id="0" name=""/>
        <dsp:cNvSpPr/>
      </dsp:nvSpPr>
      <dsp:spPr>
        <a:xfrm>
          <a:off x="2502140" y="321709"/>
          <a:ext cx="2441309" cy="244130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 Identification</a:t>
          </a:r>
        </a:p>
      </dsp:txBody>
      <dsp:txXfrm>
        <a:off x="3217183" y="1036752"/>
        <a:ext cx="1726266" cy="1726266"/>
      </dsp:txXfrm>
    </dsp:sp>
    <dsp:sp modelId="{37953CC8-9D06-4EEB-922F-796F7652EA09}">
      <dsp:nvSpPr>
        <dsp:cNvPr id="0" name=""/>
        <dsp:cNvSpPr/>
      </dsp:nvSpPr>
      <dsp:spPr>
        <a:xfrm rot="5400000">
          <a:off x="5056212" y="321709"/>
          <a:ext cx="2441309" cy="244130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 Analysis</a:t>
          </a:r>
        </a:p>
      </dsp:txBody>
      <dsp:txXfrm rot="-5400000">
        <a:off x="5056212" y="1036752"/>
        <a:ext cx="1726266" cy="1726266"/>
      </dsp:txXfrm>
    </dsp:sp>
    <dsp:sp modelId="{977143B3-85F1-42CF-BDD3-2855A04B27C5}">
      <dsp:nvSpPr>
        <dsp:cNvPr id="0" name=""/>
        <dsp:cNvSpPr/>
      </dsp:nvSpPr>
      <dsp:spPr>
        <a:xfrm rot="10800000">
          <a:off x="5049571" y="2848072"/>
          <a:ext cx="2441309" cy="2441309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 Control</a:t>
          </a:r>
        </a:p>
      </dsp:txBody>
      <dsp:txXfrm rot="10800000">
        <a:off x="5049571" y="2848072"/>
        <a:ext cx="1726266" cy="1726266"/>
      </dsp:txXfrm>
    </dsp:sp>
    <dsp:sp modelId="{74302165-37DC-44F4-97B2-B3B2EC2B0D0C}">
      <dsp:nvSpPr>
        <dsp:cNvPr id="0" name=""/>
        <dsp:cNvSpPr/>
      </dsp:nvSpPr>
      <dsp:spPr>
        <a:xfrm rot="16200000">
          <a:off x="2502140" y="2875781"/>
          <a:ext cx="2441309" cy="2441309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 Monitoring and Review</a:t>
          </a:r>
        </a:p>
      </dsp:txBody>
      <dsp:txXfrm rot="5400000">
        <a:off x="3217183" y="2875781"/>
        <a:ext cx="1726266" cy="1726266"/>
      </dsp:txXfrm>
    </dsp:sp>
    <dsp:sp modelId="{2D77124A-83EF-4677-B040-DF61BE7A75E5}">
      <dsp:nvSpPr>
        <dsp:cNvPr id="0" name=""/>
        <dsp:cNvSpPr/>
      </dsp:nvSpPr>
      <dsp:spPr>
        <a:xfrm>
          <a:off x="4578380" y="2311968"/>
          <a:ext cx="842900" cy="732956"/>
        </a:xfrm>
        <a:prstGeom prst="circularArrow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30E714-AD06-45E0-BCDE-1F6676046DCA}">
      <dsp:nvSpPr>
        <dsp:cNvPr id="0" name=""/>
        <dsp:cNvSpPr/>
      </dsp:nvSpPr>
      <dsp:spPr>
        <a:xfrm rot="10800000">
          <a:off x="4578380" y="2593874"/>
          <a:ext cx="842900" cy="732956"/>
        </a:xfrm>
        <a:prstGeom prst="circularArrow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F43506-5EB6-7A46-9AE9-0078EE9F5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FF61E-6AD4-5975-D76D-353BD2745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B6B23-BCF5-4EC3-AF46-E2B691F7F4E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1E907-6A24-9E17-166A-761BF79C2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A99CC-6FB1-0BF4-429C-E83492896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A1EA-66AC-42E0-A695-D7152979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09" y="2130426"/>
            <a:ext cx="959809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GLC 2019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674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9509" y="260650"/>
            <a:ext cx="6874272" cy="57606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2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2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2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20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defRPr>
            </a:lvl6pPr>
          </a:lstStyle>
          <a:p>
            <a:pPr lvl="0"/>
            <a:r>
              <a:rPr lang="en-US" dirty="0"/>
              <a:t>   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JM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1" y="4406901"/>
            <a:ext cx="93587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41" y="2906713"/>
            <a:ext cx="935874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499" y="1600201"/>
            <a:ext cx="47045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600201"/>
            <a:ext cx="49103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99" y="1535113"/>
            <a:ext cx="47045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99" y="2174875"/>
            <a:ext cx="47045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043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043" y="2174875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9" y="26064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1957" y="273051"/>
            <a:ext cx="587044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489" y="141277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499" y="260648"/>
            <a:ext cx="100126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99" y="1600201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pic>
        <p:nvPicPr>
          <p:cNvPr id="7" name="Picture 6" descr="BGLC Colour 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56374" y="6021288"/>
            <a:ext cx="2122009" cy="69269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199456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79000">
                <a:schemeClr val="tx2">
                  <a:lumMod val="75000"/>
                  <a:shade val="67500"/>
                  <a:satMod val="115000"/>
                </a:schemeClr>
              </a:gs>
              <a:gs pos="29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199456" y="0"/>
            <a:ext cx="96011" cy="6858000"/>
          </a:xfrm>
          <a:prstGeom prst="rect">
            <a:avLst/>
          </a:prstGeom>
          <a:solidFill>
            <a:srgbClr val="F6C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191000"/>
            <a:ext cx="9220200" cy="1447800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BGLC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SECTORAL RISK ASSESSMENT OF GAMING LOUNGES</a:t>
            </a:r>
            <a:endParaRPr lang="en-JM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3AB275-EF42-4879-B2A2-20A838F3B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" r="5668"/>
          <a:stretch/>
        </p:blipFill>
        <p:spPr>
          <a:xfrm>
            <a:off x="3505200" y="152400"/>
            <a:ext cx="6373283" cy="358497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5334000" y="5711428"/>
            <a:ext cx="3401483" cy="6524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November 23,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E321-CB82-D534-E1D2-FC54779E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RESULTS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SECTORAL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7E5B4-E3DD-C9DF-6CA2-F7B52A56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99" y="1676400"/>
            <a:ext cx="4704523" cy="5029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% COMPOSITION OF CUSTOMERS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237297-C948-2748-8AEF-6ED66B2AAC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0748397"/>
              </p:ext>
            </p:extLst>
          </p:nvPr>
        </p:nvGraphicFramePr>
        <p:xfrm>
          <a:off x="1583499" y="2174875"/>
          <a:ext cx="470535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3CCCC-1046-B0C8-C272-370DDDCA9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043" y="1676400"/>
            <a:ext cx="5102357" cy="5029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VOLUME OF TRANSACTIONS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0A982AF-E611-A4DF-5D7D-571EB91504F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4536243"/>
              </p:ext>
            </p:extLst>
          </p:nvPr>
        </p:nvGraphicFramePr>
        <p:xfrm>
          <a:off x="6477000" y="2163989"/>
          <a:ext cx="510222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F5E2D-FDDA-F4ED-83B6-E93AAEDAB073}"/>
              </a:ext>
            </a:extLst>
          </p:cNvPr>
          <p:cNvCxnSpPr/>
          <p:nvPr/>
        </p:nvCxnSpPr>
        <p:spPr>
          <a:xfrm>
            <a:off x="1646627" y="12192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8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C505-5D89-0C72-7436-ACEF626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RESULTS OF SECTORAL ASSESSMENT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093920E-D3D2-755E-FD46-90D0C228BCEF}"/>
              </a:ext>
            </a:extLst>
          </p:cNvPr>
          <p:cNvSpPr txBox="1">
            <a:spLocks/>
          </p:cNvSpPr>
          <p:nvPr/>
        </p:nvSpPr>
        <p:spPr>
          <a:xfrm>
            <a:off x="6493835" y="1962150"/>
            <a:ext cx="510235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D2DA911-B11A-CC03-1833-40C22CBE09A3}"/>
              </a:ext>
            </a:extLst>
          </p:cNvPr>
          <p:cNvSpPr txBox="1">
            <a:spLocks/>
          </p:cNvSpPr>
          <p:nvPr/>
        </p:nvSpPr>
        <p:spPr>
          <a:xfrm>
            <a:off x="6493835" y="2601912"/>
            <a:ext cx="5102357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E78691-EA91-5812-E9FB-4F33F28199B1}"/>
              </a:ext>
            </a:extLst>
          </p:cNvPr>
          <p:cNvSpPr txBox="1">
            <a:spLocks/>
          </p:cNvSpPr>
          <p:nvPr/>
        </p:nvSpPr>
        <p:spPr>
          <a:xfrm>
            <a:off x="3733800" y="1587203"/>
            <a:ext cx="9998901" cy="533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Percentage Use per Payment Method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055D05-7AB9-1C46-7B66-75699741DAAA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F8BF253-86C2-9572-17A0-D409430628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9058864"/>
              </p:ext>
            </p:extLst>
          </p:nvPr>
        </p:nvGraphicFramePr>
        <p:xfrm>
          <a:off x="1582738" y="2590800"/>
          <a:ext cx="4718944" cy="411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C500987-6419-C8FE-6EBE-A871A88B087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94672379"/>
              </p:ext>
            </p:extLst>
          </p:nvPr>
        </p:nvGraphicFramePr>
        <p:xfrm>
          <a:off x="6480175" y="2590799"/>
          <a:ext cx="5407025" cy="411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668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8F71-E9EA-C575-0BB5-A754CA4D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 INHERENT RISK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2957-D6DC-F611-0277-AA7B32010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972" y="1600200"/>
            <a:ext cx="9998901" cy="4525963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862F61-1F4F-292A-A64D-608445B90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79704"/>
              </p:ext>
            </p:extLst>
          </p:nvPr>
        </p:nvGraphicFramePr>
        <p:xfrm>
          <a:off x="3047999" y="2144710"/>
          <a:ext cx="6784848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424">
                  <a:extLst>
                    <a:ext uri="{9D8B030D-6E8A-4147-A177-3AD203B41FA5}">
                      <a16:colId xmlns:a16="http://schemas.microsoft.com/office/drawing/2014/main" val="1006836409"/>
                    </a:ext>
                  </a:extLst>
                </a:gridCol>
                <a:gridCol w="3392424">
                  <a:extLst>
                    <a:ext uri="{9D8B030D-6E8A-4147-A177-3AD203B41FA5}">
                      <a16:colId xmlns:a16="http://schemas.microsoft.com/office/drawing/2014/main" val="343066098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RISK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INHERENT RISK RATING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23428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Risk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84809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Payment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 High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5127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Geographic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2648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 Low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7378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0214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AF908-DA83-F93C-6E9F-2FAB0532E4BA}"/>
              </a:ext>
            </a:extLst>
          </p:cNvPr>
          <p:cNvCxnSpPr/>
          <p:nvPr/>
        </p:nvCxnSpPr>
        <p:spPr>
          <a:xfrm>
            <a:off x="1584219" y="13716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79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6876-2E7D-4652-BC30-B2365F54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9989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PRESENTER </a:t>
            </a:r>
          </a:p>
          <a:p>
            <a:pPr marL="0" indent="0" algn="ctr">
              <a:buNone/>
            </a:pPr>
            <a:r>
              <a:rPr lang="en-US" sz="4800" dirty="0"/>
              <a:t>LASHANA TOPEY</a:t>
            </a:r>
          </a:p>
        </p:txBody>
      </p:sp>
    </p:spTree>
    <p:extLst>
      <p:ext uri="{BB962C8B-B14F-4D97-AF65-F5344CB8AC3E}">
        <p14:creationId xmlns:p14="http://schemas.microsoft.com/office/powerpoint/2010/main" val="50871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F0B9-D9CD-47FF-B6E4-0B1A8B4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66" y="76200"/>
            <a:ext cx="10012693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ASSESSMENT OF CONTROL EFFECTIVENESS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E6DAB7-3B61-F374-9D77-B34BE90B8596}"/>
              </a:ext>
            </a:extLst>
          </p:cNvPr>
          <p:cNvCxnSpPr/>
          <p:nvPr/>
        </p:nvCxnSpPr>
        <p:spPr>
          <a:xfrm>
            <a:off x="1584219" y="13716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60EE55A4-D651-F2E1-D33A-D84E52D4F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308677"/>
              </p:ext>
            </p:extLst>
          </p:nvPr>
        </p:nvGraphicFramePr>
        <p:xfrm>
          <a:off x="1524000" y="1184926"/>
          <a:ext cx="10439399" cy="5651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324">
                  <a:extLst>
                    <a:ext uri="{9D8B030D-6E8A-4147-A177-3AD203B41FA5}">
                      <a16:colId xmlns:a16="http://schemas.microsoft.com/office/drawing/2014/main" val="1496162912"/>
                    </a:ext>
                  </a:extLst>
                </a:gridCol>
                <a:gridCol w="2097076">
                  <a:extLst>
                    <a:ext uri="{9D8B030D-6E8A-4147-A177-3AD203B41FA5}">
                      <a16:colId xmlns:a16="http://schemas.microsoft.com/office/drawing/2014/main" val="3654457348"/>
                    </a:ext>
                  </a:extLst>
                </a:gridCol>
                <a:gridCol w="5466079">
                  <a:extLst>
                    <a:ext uri="{9D8B030D-6E8A-4147-A177-3AD203B41FA5}">
                      <a16:colId xmlns:a16="http://schemas.microsoft.com/office/drawing/2014/main" val="798836371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496539797"/>
                    </a:ext>
                  </a:extLst>
                </a:gridCol>
              </a:tblGrid>
              <a:tr h="17467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MITIGATING CONTROLS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The control effectiveness assessment in the sector suggests that the controls need to be strengthened further. The outcome of the assessment is appropriately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reflected in the effectiveness rating of “Moderately Effective” from the risk assessment model used.</a:t>
                      </a:r>
                      <a:endParaRPr lang="en-US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 Effectiveness Rating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4290624"/>
                  </a:ext>
                </a:extLst>
              </a:tr>
              <a:tr h="10125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Assessment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Business/Enterprise Risk Assessment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Document Business risk assessment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Assess the types of risks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Annual review and assessment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Moderately effective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703396"/>
                  </a:ext>
                </a:extLst>
              </a:tr>
              <a:tr h="1012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Customer Risk Assessment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Document the customer risk profile rating 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Customer risk rating reviewed periodically and updated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appropriate business rules implemented in IT system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Moderately effective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6487572"/>
                  </a:ext>
                </a:extLst>
              </a:tr>
              <a:tr h="10125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Customer Due Diligence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Customer identification &amp; verification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Identify &amp; verify all gaming customers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keep records of ID (up to date)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no incomplete customer data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73104"/>
                  </a:ext>
                </a:extLst>
              </a:tr>
              <a:tr h="669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Ongoing due diligence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Ongoing due diligence - KYC information up to date; records kept of ID; transactions in line with expected spend and risk profile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4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39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8700-5700-654B-ACFC-24BEA45D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19" y="152400"/>
            <a:ext cx="10012693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ASSESSMENT OF CONTROL EFFECTIVENESS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8A2ECA-194B-E3DD-F232-7610F88C7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479585"/>
              </p:ext>
            </p:extLst>
          </p:nvPr>
        </p:nvGraphicFramePr>
        <p:xfrm>
          <a:off x="1524000" y="1274239"/>
          <a:ext cx="10439399" cy="5557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22040166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02729302"/>
                    </a:ext>
                  </a:extLst>
                </a:gridCol>
                <a:gridCol w="4498299">
                  <a:extLst>
                    <a:ext uri="{9D8B030D-6E8A-4147-A177-3AD203B41FA5}">
                      <a16:colId xmlns:a16="http://schemas.microsoft.com/office/drawing/2014/main" val="1394019078"/>
                    </a:ext>
                  </a:extLst>
                </a:gridCol>
                <a:gridCol w="1369100">
                  <a:extLst>
                    <a:ext uri="{9D8B030D-6E8A-4147-A177-3AD203B41FA5}">
                      <a16:colId xmlns:a16="http://schemas.microsoft.com/office/drawing/2014/main" val="1671993053"/>
                    </a:ext>
                  </a:extLst>
                </a:gridCol>
              </a:tblGrid>
              <a:tr h="805922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Enhanced Control Measures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Identify &amp; assess high risk customers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Screen and identify high risk customers &amp; customers in high-risk countries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Moderately effective 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76336"/>
                  </a:ext>
                </a:extLst>
              </a:tr>
              <a:tr h="998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Apply EDD measures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Conduct enhanced due diligence measures: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- apply EDD controls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- senior management oversight (periodic)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Moderately effective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940194"/>
                  </a:ext>
                </a:extLst>
              </a:tr>
              <a:tr h="805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Monitor high risk customer transactions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Moderately effective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0099305"/>
                  </a:ext>
                </a:extLst>
              </a:tr>
              <a:tr h="805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Identify &amp; assess the risk of new products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Moderately effective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91057"/>
                  </a:ext>
                </a:extLst>
              </a:tr>
              <a:tr h="80592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Targeted listed entities &amp; countries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Listed entities/persons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Screen against UN sanctions list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Moderately effective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4750250"/>
                  </a:ext>
                </a:extLst>
              </a:tr>
              <a:tr h="1335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Screening procedures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* Updated lists from BGLC screened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System in place for ongoing screening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* procedures in place to address positive match - identify, record, maintain, report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Moderately effective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20963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DA0B25-AC9A-0C3E-B32F-576A5B60FAC4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8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A2B4-A9E6-4FD5-0804-B1FEC45F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19" y="76201"/>
            <a:ext cx="10012693" cy="914399"/>
          </a:xfrm>
        </p:spPr>
        <p:txBody>
          <a:bodyPr>
            <a:normAutofit/>
          </a:bodyPr>
          <a:lstStyle/>
          <a:p>
            <a:r>
              <a:rPr lang="en-US" sz="2800" dirty="0"/>
              <a:t>ASSESSMENT OF CONTROL EFFECTIVENESS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9A0DB3-F5A4-85D1-A7F0-94AAD6E2C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543140"/>
              </p:ext>
            </p:extLst>
          </p:nvPr>
        </p:nvGraphicFramePr>
        <p:xfrm>
          <a:off x="1447800" y="899722"/>
          <a:ext cx="10591800" cy="5882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779">
                  <a:extLst>
                    <a:ext uri="{9D8B030D-6E8A-4147-A177-3AD203B41FA5}">
                      <a16:colId xmlns:a16="http://schemas.microsoft.com/office/drawing/2014/main" val="1377960125"/>
                    </a:ext>
                  </a:extLst>
                </a:gridCol>
                <a:gridCol w="1620968">
                  <a:extLst>
                    <a:ext uri="{9D8B030D-6E8A-4147-A177-3AD203B41FA5}">
                      <a16:colId xmlns:a16="http://schemas.microsoft.com/office/drawing/2014/main" val="2669901543"/>
                    </a:ext>
                  </a:extLst>
                </a:gridCol>
                <a:gridCol w="6261871">
                  <a:extLst>
                    <a:ext uri="{9D8B030D-6E8A-4147-A177-3AD203B41FA5}">
                      <a16:colId xmlns:a16="http://schemas.microsoft.com/office/drawing/2014/main" val="1167183953"/>
                    </a:ext>
                  </a:extLst>
                </a:gridCol>
                <a:gridCol w="1165182">
                  <a:extLst>
                    <a:ext uri="{9D8B030D-6E8A-4147-A177-3AD203B41FA5}">
                      <a16:colId xmlns:a16="http://schemas.microsoft.com/office/drawing/2014/main" val="993155292"/>
                    </a:ext>
                  </a:extLst>
                </a:gridCol>
              </a:tblGrid>
              <a:tr h="46782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Suspicious Transaction Reporting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Transaction monitoring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Monitors transactions and customer activity against risk profile for suspicious transactions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Moderately effective 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69806"/>
                  </a:ext>
                </a:extLst>
              </a:tr>
              <a:tr h="22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STR/SAR reports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STR/SARs reported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18207"/>
                  </a:ext>
                </a:extLst>
              </a:tr>
              <a:tr h="286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Cash transactions monitored and exceptions investigated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54176"/>
                  </a:ext>
                </a:extLst>
              </a:tr>
              <a:tr h="875563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Internal control Environment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Policies, Procedures &amp; Systems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 Documented AML/CFT Compliance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r>
                        <a:rPr lang="en-US" sz="1600" dirty="0">
                          <a:effectLst/>
                        </a:rPr>
                        <a:t> in a manual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Documented policies to mitigate risks identified in Risk Assessment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Policy &amp; procedures to prevent and address breaches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Moderately effective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extLst>
                  <a:ext uri="{0D108BD9-81ED-4DB2-BD59-A6C34878D82A}">
                    <a16:rowId xmlns:a16="http://schemas.microsoft.com/office/drawing/2014/main" val="3641310474"/>
                  </a:ext>
                </a:extLst>
              </a:tr>
              <a:tr h="946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 IT system to support the policy &amp; procedures, screening &amp; reporting obligations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IT system updated periodically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Business continuity measures implemented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Moderately effective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extLst>
                  <a:ext uri="{0D108BD9-81ED-4DB2-BD59-A6C34878D82A}">
                    <a16:rowId xmlns:a16="http://schemas.microsoft.com/office/drawing/2014/main" val="2935897700"/>
                  </a:ext>
                </a:extLst>
              </a:tr>
              <a:tr h="946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Nominated Employee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 Nominated employee appointed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NE at the senior management level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NE regime implemented and there is access to gaming customer's records and transactions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Moderately effective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extLst>
                  <a:ext uri="{0D108BD9-81ED-4DB2-BD59-A6C34878D82A}">
                    <a16:rowId xmlns:a16="http://schemas.microsoft.com/office/drawing/2014/main" val="1980331090"/>
                  </a:ext>
                </a:extLst>
              </a:tr>
              <a:tr h="467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Employee screening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Employee screening procedures implemented; pre-employment &amp; post-employment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628126"/>
                  </a:ext>
                </a:extLst>
              </a:tr>
              <a:tr h="467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Training &amp; Awareness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Comprehensive training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r>
                        <a:rPr lang="en-US" sz="1600" dirty="0">
                          <a:effectLst/>
                        </a:rPr>
                        <a:t> implemented for all relevant employees &amp; conducted regularly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989356"/>
                  </a:ext>
                </a:extLst>
              </a:tr>
              <a:tr h="875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Independent Audit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* Independent evaluation of AML/CFT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r>
                        <a:rPr lang="en-US" sz="1600" dirty="0">
                          <a:effectLst/>
                        </a:rPr>
                        <a:t> conducted as required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Independent Audit covered all elements of the compliance </a:t>
                      </a:r>
                      <a:r>
                        <a:rPr lang="en-US" sz="1600" dirty="0" err="1">
                          <a:effectLst/>
                        </a:rPr>
                        <a:t>programme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* All recommendations have been implemented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Moderately effective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5" marR="54845" marT="0" marB="0" anchor="ctr"/>
                </a:tc>
                <a:extLst>
                  <a:ext uri="{0D108BD9-81ED-4DB2-BD59-A6C34878D82A}">
                    <a16:rowId xmlns:a16="http://schemas.microsoft.com/office/drawing/2014/main" val="305688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3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1CDE-6B13-4ACD-8626-2A292330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Rating: Moderately effective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B4DA3-BB07-4828-827B-6D87E552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Risk is managed adequately, could be improved in certain parts, but works adequately.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Controls implemented and the design and performance meet the minimum to mitigate the risk.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Policies and procedures meet the minimum legislative &amp; compliance requirements or the implementation of such policies and procedures are fairly satisfactory.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a fair level of effectiveness with the applied AML/CFT Compliance Program with considerable improvements required. 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2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6876-2E7D-4652-BC30-B2365F54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9989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PRESENTER </a:t>
            </a:r>
          </a:p>
          <a:p>
            <a:pPr marL="0" indent="0" algn="ctr">
              <a:buNone/>
            </a:pPr>
            <a:r>
              <a:rPr lang="en-US" sz="4800" dirty="0"/>
              <a:t>LAURIE WIGGAN</a:t>
            </a:r>
          </a:p>
        </p:txBody>
      </p:sp>
    </p:spTree>
    <p:extLst>
      <p:ext uri="{BB962C8B-B14F-4D97-AF65-F5344CB8AC3E}">
        <p14:creationId xmlns:p14="http://schemas.microsoft.com/office/powerpoint/2010/main" val="205004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8F71-E9EA-C575-0BB5-A754CA4D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RISK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862F61-1F4F-292A-A64D-608445B90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91094"/>
              </p:ext>
            </p:extLst>
          </p:nvPr>
        </p:nvGraphicFramePr>
        <p:xfrm>
          <a:off x="4303844" y="1798320"/>
          <a:ext cx="499255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324">
                  <a:extLst>
                    <a:ext uri="{9D8B030D-6E8A-4147-A177-3AD203B41FA5}">
                      <a16:colId xmlns:a16="http://schemas.microsoft.com/office/drawing/2014/main" val="1006836409"/>
                    </a:ext>
                  </a:extLst>
                </a:gridCol>
                <a:gridCol w="2080231">
                  <a:extLst>
                    <a:ext uri="{9D8B030D-6E8A-4147-A177-3AD203B41FA5}">
                      <a16:colId xmlns:a16="http://schemas.microsoft.com/office/drawing/2014/main" val="343066098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RISK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RESIDUAL RISK RATING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2342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Customer Risk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8480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Payment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 High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5127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Geographic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264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 Low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7378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0214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AF908-DA83-F93C-6E9F-2FAB0532E4BA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4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14B-B7B2-8E6D-C3AA-89A1EA77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57D0-1FB3-6C2C-55C6-AE0A3408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676400"/>
            <a:ext cx="5257800" cy="49209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Methodology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Risk Factors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Control Factors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Sectoral Ratings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Assessment Findings 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Sector Deficiencies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Other Risk Typologies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Expectations &amp; Takeaways</a:t>
            </a:r>
          </a:p>
          <a:p>
            <a:pPr marL="457200" indent="-457200">
              <a:spcAft>
                <a:spcPts val="1200"/>
              </a:spcAft>
              <a:tabLst>
                <a:tab pos="400050" algn="l"/>
              </a:tabLst>
            </a:pPr>
            <a:r>
              <a:rPr lang="en-US" sz="2600" dirty="0"/>
              <a:t>Questions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96B82E-155A-673E-33D3-67A036DF7C10}"/>
              </a:ext>
            </a:extLst>
          </p:cNvPr>
          <p:cNvCxnSpPr/>
          <p:nvPr/>
        </p:nvCxnSpPr>
        <p:spPr>
          <a:xfrm>
            <a:off x="1828800" y="1367867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EAE708A-11C7-4DF1-8E2B-386897F0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523999"/>
            <a:ext cx="3115732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1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A8D1-E38F-9BCE-FD97-0F4DDABE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PROFILE OF ALL OPERATORS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49CFE4-B9BA-C37E-CB0C-773963F1A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526451"/>
              </p:ext>
            </p:extLst>
          </p:nvPr>
        </p:nvGraphicFramePr>
        <p:xfrm>
          <a:off x="1981200" y="1524000"/>
          <a:ext cx="8991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252B23-B6D0-3B44-E499-BA1023D5B32C}"/>
              </a:ext>
            </a:extLst>
          </p:cNvPr>
          <p:cNvCxnSpPr/>
          <p:nvPr/>
        </p:nvCxnSpPr>
        <p:spPr>
          <a:xfrm>
            <a:off x="1584219" y="13716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8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CFE4-FACF-95BB-0C3B-87F83981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012693" cy="1143000"/>
          </a:xfrm>
        </p:spPr>
        <p:txBody>
          <a:bodyPr>
            <a:normAutofit/>
          </a:bodyPr>
          <a:lstStyle/>
          <a:p>
            <a:r>
              <a:rPr lang="en-US" dirty="0"/>
              <a:t>Residual Risk Rating Description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7B82AD-4C03-B660-194E-1B1F7BA7B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699082"/>
              </p:ext>
            </p:extLst>
          </p:nvPr>
        </p:nvGraphicFramePr>
        <p:xfrm>
          <a:off x="2034546" y="1066800"/>
          <a:ext cx="9296400" cy="4945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97221496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98051751"/>
                    </a:ext>
                  </a:extLst>
                </a:gridCol>
              </a:tblGrid>
              <a:tr h="589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RISK RATING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DESCRIPTION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10907"/>
                  </a:ext>
                </a:extLst>
              </a:tr>
              <a:tr h="736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effectLst/>
                        </a:rPr>
                        <a:t>HIGH (H)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effectLst/>
                        </a:rPr>
                        <a:t>Inherent risk is high with no existent mitigating controls require a very high priority and a high level of ongoing active management and support.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40403"/>
                  </a:ext>
                </a:extLst>
              </a:tr>
              <a:tr h="724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MEDIUM-HIGH (MH)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effectLst/>
                        </a:rPr>
                        <a:t>Inherent risk is high with weak controls involving a high priority and a fair ongoing active management and support.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69440"/>
                  </a:ext>
                </a:extLst>
              </a:tr>
              <a:tr h="784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MEDIUM (M)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effectLst/>
                        </a:rPr>
                        <a:t>Inherent risk is moderate with acceptable controls in place, which requires a moderate or fair effort of ongoing active management oversight and support.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939723"/>
                  </a:ext>
                </a:extLst>
              </a:tr>
              <a:tr h="784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MEDIUM-LOW (ML)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effectLst/>
                        </a:rPr>
                        <a:t>Inherent risk is low but strong effective control in place requiring a moderate priority and a fair ongoing active management and support.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92738"/>
                  </a:ext>
                </a:extLst>
              </a:tr>
              <a:tr h="784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effectLst/>
                        </a:rPr>
                        <a:t>LOW (L)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JM" sz="2000" dirty="0">
                          <a:effectLst/>
                        </a:rPr>
                        <a:t>Inherent risk is low, with excellent controls or highly effective controls do not represent a serious threat and can usually be easily remedied.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8" marR="432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42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39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8F71-E9EA-C575-0BB5-A754CA4D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SECTOR RATING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642E0C-F78A-86C3-BD88-286BBBE9C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63246"/>
              </p:ext>
            </p:extLst>
          </p:nvPr>
        </p:nvGraphicFramePr>
        <p:xfrm>
          <a:off x="2133600" y="2514600"/>
          <a:ext cx="94183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1043266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25058195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70918444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IHERENT RISK RATING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CONTROL RATING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RESIDUAL RISK RATING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0565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dirty="0"/>
                        <a:t>Medium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Moderate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Medium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549262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AF908-DA83-F93C-6E9F-2FAB0532E4BA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0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A8DE-E6E8-4518-8237-29543B6A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9" y="-14577"/>
            <a:ext cx="10012693" cy="1143000"/>
          </a:xfrm>
        </p:spPr>
        <p:txBody>
          <a:bodyPr/>
          <a:lstStyle/>
          <a:p>
            <a:r>
              <a:rPr lang="en-US" dirty="0"/>
              <a:t>OTHER SECTOR TYPOLOGIES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A3645F8-F12A-BBD9-D2B5-B4B4CD5FA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353851"/>
              </p:ext>
            </p:extLst>
          </p:nvPr>
        </p:nvGraphicFramePr>
        <p:xfrm>
          <a:off x="1828800" y="990600"/>
          <a:ext cx="9999662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77899011"/>
                    </a:ext>
                  </a:extLst>
                </a:gridCol>
                <a:gridCol w="8323262">
                  <a:extLst>
                    <a:ext uri="{9D8B030D-6E8A-4147-A177-3AD203B41FA5}">
                      <a16:colId xmlns:a16="http://schemas.microsoft.com/office/drawing/2014/main" val="3442002750"/>
                    </a:ext>
                  </a:extLst>
                </a:gridCol>
              </a:tblGrid>
              <a:tr h="5887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TRENDS HIGHLIGHTED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87156"/>
                  </a:ext>
                </a:extLst>
              </a:tr>
              <a:tr h="52786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Unusual Transaction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Accumulated gaming activities and increased spending not in line with client profile.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Funds deposited on gaming machine and/or gaming card with minimal or no gaming activities conducted, followed by either a request to cash-out funds on the same day or a return the following day.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Top-up with the use of credit card followed by minimal gameplay and cash-out. 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Usage of other patron’s gaming card to circumvent the AML system as the gaming activities of the client exceeds the daily cash limit of J$1M. 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Large cash deposit to gaming account on a monthly basis in excess of the gaming lounge stipulated limit.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Large top-ups, large betting on low return machines/games with high chance of winning and redeeming the winnings in cash.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Use of gaming lounge as a cambio by depositing funds in one currency and requesting payout in another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1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75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A8DE-E6E8-4518-8237-29543B6A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SECTOR TYPOLOGIES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A3645F8-F12A-BBD9-D2B5-B4B4CD5FA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94854"/>
              </p:ext>
            </p:extLst>
          </p:nvPr>
        </p:nvGraphicFramePr>
        <p:xfrm>
          <a:off x="1658938" y="1600199"/>
          <a:ext cx="9999662" cy="525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262">
                  <a:extLst>
                    <a:ext uri="{9D8B030D-6E8A-4147-A177-3AD203B41FA5}">
                      <a16:colId xmlns:a16="http://schemas.microsoft.com/office/drawing/2014/main" val="477899011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3442002750"/>
                    </a:ext>
                  </a:extLst>
                </a:gridCol>
              </a:tblGrid>
              <a:tr h="5750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TRENDS HIGHLIGHTED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87156"/>
                  </a:ext>
                </a:extLst>
              </a:tr>
              <a:tr h="25702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Adverse Media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Federal charges of wire/mail fraud and money laundering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Fraudulent conversion and embezzlement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Charged of heading a lottery scam ring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Misappropriation of company funds while being a director of a company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Arrested in the USA with the nature of the crime unknown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716473"/>
                  </a:ext>
                </a:extLst>
              </a:tr>
              <a:tr h="21125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Debit/Credit Card Fraud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Attempted use of fraudulent debit card to top-up as the machines read invalid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Use of debit/credit card to top-up client’s gaming card with the card and/or merchant receipt reflecting another name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Use of same debit card by multiple patrons to top-up gaming card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62453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C448B9-75A3-F13D-FF12-FA8E0B145173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62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A8DE-E6E8-4518-8237-29543B6A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SECTOR TYPOLOGIES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A3645F8-F12A-BBD9-D2B5-B4B4CD5FA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570774"/>
              </p:ext>
            </p:extLst>
          </p:nvPr>
        </p:nvGraphicFramePr>
        <p:xfrm>
          <a:off x="1658938" y="1600199"/>
          <a:ext cx="9999662" cy="314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262">
                  <a:extLst>
                    <a:ext uri="{9D8B030D-6E8A-4147-A177-3AD203B41FA5}">
                      <a16:colId xmlns:a16="http://schemas.microsoft.com/office/drawing/2014/main" val="477899011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3442002750"/>
                    </a:ext>
                  </a:extLst>
                </a:gridCol>
              </a:tblGrid>
              <a:tr h="5750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TRENDS HIGHLIGHTED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87156"/>
                  </a:ext>
                </a:extLst>
              </a:tr>
              <a:tr h="25702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Foreign Exchange Transactions </a:t>
                      </a:r>
                    </a:p>
                    <a:p>
                      <a:pPr algn="ctr"/>
                      <a:r>
                        <a:rPr lang="en-US" sz="2400" b="0" i="1" dirty="0"/>
                        <a:t>Applicable to gaming lounges outside of hotels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/>
                        <a:t>Collecting payments in Jamaica Dollars, minimal play and requesting payment in US Dollars and vice versa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71647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C448B9-75A3-F13D-FF12-FA8E0B145173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3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D866-EC9B-C395-EE5C-90F7B24C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09800"/>
            <a:ext cx="10012693" cy="1143000"/>
          </a:xfrm>
        </p:spPr>
        <p:txBody>
          <a:bodyPr/>
          <a:lstStyle/>
          <a:p>
            <a:r>
              <a:rPr lang="en-US" dirty="0"/>
              <a:t>POLL &amp; DISCUSSION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656159-8A7E-41F5-9BF0-D297FF0E1966}"/>
              </a:ext>
            </a:extLst>
          </p:cNvPr>
          <p:cNvCxnSpPr/>
          <p:nvPr/>
        </p:nvCxnSpPr>
        <p:spPr>
          <a:xfrm>
            <a:off x="1584219" y="14478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3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2A63-605E-4462-9F62-2736CD20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-228600"/>
            <a:ext cx="10012693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83D3-2F05-4612-A3D1-24F0F7FE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52" y="824284"/>
            <a:ext cx="10379901" cy="5576516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>
                <a:latin typeface="+mn-lt"/>
              </a:rPr>
              <a:t>The role of the regulated sector is of high importance in assisting to stem the threat of </a:t>
            </a:r>
            <a:r>
              <a:rPr lang="en-US" sz="3500" b="1" dirty="0">
                <a:latin typeface="+mn-lt"/>
              </a:rPr>
              <a:t>Money Laundering &amp; Terrorist Financing</a:t>
            </a:r>
            <a:r>
              <a:rPr lang="en-US" sz="3500" dirty="0">
                <a:latin typeface="+mn-lt"/>
              </a:rPr>
              <a:t>. Each entity, irrespective of size, can have a significant impact by simply ensuring: </a:t>
            </a:r>
          </a:p>
          <a:p>
            <a:pPr marL="0" indent="0">
              <a:buNone/>
            </a:pPr>
            <a:endParaRPr lang="en-US" sz="3500" dirty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+mn-lt"/>
              </a:rPr>
              <a:t>Full implementation of risk-based approach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+mn-lt"/>
              </a:rPr>
              <a:t>Customers are known (Customer Due Diligence) and there are proper record keeping methods implemented.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+mn-lt"/>
              </a:rPr>
              <a:t>Ongoing due diligence and monitoring of transactions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+mn-lt"/>
              </a:rPr>
              <a:t>Staff members are sufficiently trained and skilled in detecting these threats.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+mn-lt"/>
              </a:rPr>
              <a:t>Appropriate policies, internal controls and reporting systems are in place to guide Board, Management &amp; Staff in executing their roles in detecting these threats.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+mn-lt"/>
              </a:rPr>
              <a:t>Board and senior management support to drive implementation of detection and preventative controls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500" dirty="0">
                <a:latin typeface="+mn-lt"/>
              </a:rPr>
              <a:t>Keeping up to date with all relevant laws and statutory requirements imposed on the sector in which they operate.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500" dirty="0">
                <a:latin typeface="+mn-lt"/>
              </a:rPr>
              <a:t>Comply with the regulatory and other legal requests as best as possible.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1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BA5DA4-E156-4958-ABCB-DBADFCF61F87}"/>
              </a:ext>
            </a:extLst>
          </p:cNvPr>
          <p:cNvSpPr/>
          <p:nvPr/>
        </p:nvSpPr>
        <p:spPr>
          <a:xfrm>
            <a:off x="5334000" y="2286000"/>
            <a:ext cx="3124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10000"/>
                </a:solidFill>
                <a:latin typeface="Calibri-Light"/>
              </a:rPr>
              <a:t>THANK YOU!</a:t>
            </a:r>
          </a:p>
          <a:p>
            <a:r>
              <a:rPr lang="en-US" sz="4400" b="1" dirty="0">
                <a:solidFill>
                  <a:srgbClr val="000000"/>
                </a:solidFill>
                <a:latin typeface="Calibri-Bold"/>
              </a:rPr>
              <a:t>Questions</a:t>
            </a:r>
            <a:r>
              <a:rPr lang="en-US" sz="2000" b="1" dirty="0">
                <a:solidFill>
                  <a:srgbClr val="000000"/>
                </a:solidFill>
                <a:latin typeface="Calibri-Bold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1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6876-2E7D-4652-BC30-B2365F54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9989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PRESENTER </a:t>
            </a:r>
          </a:p>
          <a:p>
            <a:pPr marL="0" indent="0" algn="ctr">
              <a:buNone/>
            </a:pPr>
            <a:r>
              <a:rPr lang="en-US" sz="4800" dirty="0"/>
              <a:t>LAURIE WIGGAN</a:t>
            </a:r>
          </a:p>
        </p:txBody>
      </p:sp>
    </p:spTree>
    <p:extLst>
      <p:ext uri="{BB962C8B-B14F-4D97-AF65-F5344CB8AC3E}">
        <p14:creationId xmlns:p14="http://schemas.microsoft.com/office/powerpoint/2010/main" val="128986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754A-05D1-3B56-985C-E93FE40F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 Sectoral Risk Assessment?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8EA7D0-CC19-84A5-1E4E-62E6030A5F3B}"/>
              </a:ext>
            </a:extLst>
          </p:cNvPr>
          <p:cNvCxnSpPr/>
          <p:nvPr/>
        </p:nvCxnSpPr>
        <p:spPr>
          <a:xfrm>
            <a:off x="1584219" y="14478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338F0-BF9D-440F-8D8C-F6AAFB9F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828800"/>
            <a:ext cx="9998901" cy="4648199"/>
          </a:xfrm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</a:pPr>
            <a:r>
              <a:rPr lang="en-US" dirty="0"/>
              <a:t>Build on the findings of the National Risk Assessment (NRA) published August 2021 </a:t>
            </a:r>
          </a:p>
          <a:p>
            <a:pPr marL="457200" indent="-457200">
              <a:spcAft>
                <a:spcPts val="1800"/>
              </a:spcAft>
            </a:pPr>
            <a:r>
              <a:rPr lang="en-US" dirty="0"/>
              <a:t>Assess the ML/TF threats faced by gaming lounges and determine and highlight the key vulnerabilities of the sector most likely to be exploited for ML/TF purposes &amp; the potential impact on the sector</a:t>
            </a:r>
          </a:p>
          <a:p>
            <a:pPr marL="457200" indent="-457200">
              <a:spcAft>
                <a:spcPts val="1800"/>
              </a:spcAft>
            </a:pPr>
            <a:r>
              <a:rPr lang="en-US" dirty="0"/>
              <a:t>Strengthen our supervisory understanding of the effectiveness of the internal control environment in gaming establishments</a:t>
            </a:r>
          </a:p>
          <a:p>
            <a:pPr marL="457200" indent="-457200"/>
            <a:r>
              <a:rPr lang="en-US" dirty="0"/>
              <a:t>Informs the BGLC’s Risk-based supervision and intervention </a:t>
            </a:r>
            <a:r>
              <a:rPr lang="en-US" dirty="0" err="1"/>
              <a:t>programmes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89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76800"/>
            <a:ext cx="7315200" cy="914400"/>
          </a:xfrm>
        </p:spPr>
        <p:txBody>
          <a:bodyPr anchor="b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RISK-BASED APPROACH TO COMPLIANCE</a:t>
            </a:r>
            <a:endParaRPr lang="en-JM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A close up of a speedometer&#10;&#10;Description automatically generated with medium confidence">
            <a:extLst>
              <a:ext uri="{FF2B5EF4-FFF2-40B4-BE49-F238E27FC236}">
                <a16:creationId xmlns:a16="http://schemas.microsoft.com/office/drawing/2014/main" id="{05A8A1E3-F73D-8131-67E1-F905AAE50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389717" y="612775"/>
            <a:ext cx="7315200" cy="41148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2389717" y="5940424"/>
            <a:ext cx="7315200" cy="46037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ea typeface="+mj-ea"/>
                <a:cs typeface="+mj-cs"/>
              </a:rPr>
              <a:t>November 23, 2022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3AD3F7-912F-B8F4-7C37-CE73CB553BC4}"/>
              </a:ext>
            </a:extLst>
          </p:cNvPr>
          <p:cNvSpPr txBox="1">
            <a:spLocks/>
          </p:cNvSpPr>
          <p:nvPr/>
        </p:nvSpPr>
        <p:spPr>
          <a:xfrm>
            <a:off x="2389717" y="4879976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3000" dirty="0"/>
              <a:t>RISK-BASED APPROACH TO COMPLIANCE</a:t>
            </a:r>
            <a:endParaRPr lang="en-JM" sz="3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CBA9-C175-5ACE-D6F5-EE6CE52A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A9CA-E9B6-16A9-7540-DE341CEA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76400"/>
            <a:ext cx="6858000" cy="44497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400050" algn="l"/>
              </a:tabLst>
            </a:pPr>
            <a:r>
              <a:rPr lang="en-US" sz="2800" dirty="0"/>
              <a:t>Risk-Based Framework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400050" algn="l"/>
              </a:tabLst>
            </a:pPr>
            <a:r>
              <a:rPr lang="en-US" sz="2800" dirty="0"/>
              <a:t>Risk Assessment &amp; Categorization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400050" algn="l"/>
              </a:tabLst>
            </a:pPr>
            <a:r>
              <a:rPr lang="en-US" sz="2800" dirty="0"/>
              <a:t>Benefits of a Risk Assessment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400050" algn="l"/>
              </a:tabLst>
            </a:pPr>
            <a:r>
              <a:rPr lang="en-US" sz="2800" dirty="0"/>
              <a:t>Expectations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28A20D-FAE8-2A67-32FA-E76D078861CB}"/>
              </a:ext>
            </a:extLst>
          </p:cNvPr>
          <p:cNvCxnSpPr/>
          <p:nvPr/>
        </p:nvCxnSpPr>
        <p:spPr>
          <a:xfrm>
            <a:off x="1584219" y="13716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71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B35D-A67E-4362-ABA6-AB659435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381000"/>
            <a:ext cx="10012693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RISK-BASED FRAMEWORK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C50EF8-85BF-4F64-B2CF-98D417CB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33599"/>
            <a:ext cx="10134600" cy="3962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Under the FATF Forty (40) Recommendations it is a fundamental requirement to take a risk-based approach when developing and implementing AML/CFT/CFP policies.</a:t>
            </a:r>
            <a:r>
              <a:rPr lang="en-US" sz="2400" baseline="34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To meet this requirement involves the identification, assessment and understanding of money laundering, terrorism financing and proliferation financing risks.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FATF Recommendation 1 and Interpretive Note to Recommendation 1</a:t>
            </a:r>
          </a:p>
          <a:p>
            <a:pPr marL="0" indent="0" algn="r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EDB23-ACF7-401D-B0DD-8C384BE0E2AD}"/>
              </a:ext>
            </a:extLst>
          </p:cNvPr>
          <p:cNvCxnSpPr/>
          <p:nvPr/>
        </p:nvCxnSpPr>
        <p:spPr>
          <a:xfrm>
            <a:off x="1584219" y="15240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1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17DC-2C58-4E23-F089-6607ED14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RISK-BASED FRAMEWORK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418CF-1A97-851E-F06C-779F4B21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828800"/>
            <a:ext cx="9998901" cy="4495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Businesses within the regulated sector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undertake risk assessment and profiling of their general business operations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and all its business relationships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to determine overall risk and implement controls to mitigate same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34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</a:t>
            </a:r>
          </a:p>
          <a:p>
            <a:pPr marL="0" indent="0">
              <a:buNone/>
            </a:pPr>
            <a:endParaRPr lang="en-US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lang="en-US" dirty="0"/>
              <a:t>BGLC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Gazetted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Guidance Notes have been updated to outline the requirements for a risk-based framework and give greater guidance on the completion of the risk assessment process.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3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buNone/>
            </a:pPr>
            <a:r>
              <a:rPr lang="en-US" sz="2000" baseline="30000" dirty="0">
                <a:solidFill>
                  <a:srgbClr val="1F497D">
                    <a:lumMod val="75000"/>
                  </a:srgbClr>
                </a:solidFill>
              </a:rPr>
              <a:t>2</a:t>
            </a:r>
            <a:r>
              <a:rPr lang="en-US" sz="1400" dirty="0">
                <a:solidFill>
                  <a:srgbClr val="1F497D">
                    <a:lumMod val="75000"/>
                  </a:srgbClr>
                </a:solidFill>
              </a:rPr>
              <a:t> Regulation 7A of the POCA (MLP) (Amendment) Regulation, 2019 and Regulation 6A (1) of the Terrorism Prevention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1F497D">
                    <a:lumMod val="75000"/>
                  </a:srgbClr>
                </a:solidFill>
              </a:rPr>
              <a:t>   (Reporting Entities) (Amendment) Regulations, 2019.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baseline="30000" dirty="0">
                <a:solidFill>
                  <a:srgbClr val="1F497D">
                    <a:lumMod val="75000"/>
                  </a:srgbClr>
                </a:solidFill>
              </a:rPr>
              <a:t>3</a:t>
            </a:r>
            <a:r>
              <a:rPr lang="en-US" sz="1400" dirty="0">
                <a:solidFill>
                  <a:srgbClr val="1F497D">
                    <a:lumMod val="75000"/>
                  </a:srgbClr>
                </a:solidFill>
              </a:rPr>
              <a:t> Part 4 of the BGLC </a:t>
            </a:r>
            <a:r>
              <a:rPr lang="en-US" sz="1400" dirty="0" err="1">
                <a:solidFill>
                  <a:srgbClr val="1F497D">
                    <a:lumMod val="75000"/>
                  </a:srgbClr>
                </a:solidFill>
              </a:rPr>
              <a:t>Gazetted</a:t>
            </a:r>
            <a:r>
              <a:rPr lang="en-US" sz="1400" dirty="0">
                <a:solidFill>
                  <a:srgbClr val="1F497D">
                    <a:lumMod val="75000"/>
                  </a:srgbClr>
                </a:solidFill>
              </a:rPr>
              <a:t> Guidance Notes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A67F55-4C02-7667-C555-0B578250ED86}"/>
              </a:ext>
            </a:extLst>
          </p:cNvPr>
          <p:cNvCxnSpPr/>
          <p:nvPr/>
        </p:nvCxnSpPr>
        <p:spPr>
          <a:xfrm>
            <a:off x="1584219" y="14478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81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61ED-F51C-4E85-8301-13D76386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10012693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BUSINESS RISK ASSESSMENT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AF0D97-EAF7-5146-F5BF-17FD8C9FC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452713"/>
              </p:ext>
            </p:extLst>
          </p:nvPr>
        </p:nvGraphicFramePr>
        <p:xfrm>
          <a:off x="1641944" y="1219200"/>
          <a:ext cx="9999662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879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5F7E-56FB-8A56-80A4-F8D22476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RISK ASSESSMENT &amp; CATEGORIZATION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2837-C211-AE86-948D-62E267DB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752601"/>
            <a:ext cx="9998901" cy="472439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NATIONAL RISK ASSESSEMNT</a:t>
            </a:r>
          </a:p>
          <a:p>
            <a:pPr lvl="1">
              <a:lnSpc>
                <a:spcPct val="150000"/>
              </a:lnSpc>
              <a:buFont typeface="Georgia" panose="02040502050405020303" pitchFamily="18" charset="0"/>
              <a:buChar char="»"/>
            </a:pPr>
            <a:r>
              <a:rPr lang="en-US" dirty="0"/>
              <a:t>Gaming operators </a:t>
            </a:r>
            <a:r>
              <a:rPr lang="en-US" b="1" u="sng" dirty="0"/>
              <a:t>must</a:t>
            </a:r>
            <a:r>
              <a:rPr lang="en-US" dirty="0"/>
              <a:t> ensure that their risk assessments are informed by the findings of the national risk assessment (NRA).</a:t>
            </a:r>
          </a:p>
          <a:p>
            <a:pPr lvl="1">
              <a:buFont typeface="Georgia" panose="02040502050405020303" pitchFamily="18" charset="0"/>
              <a:buChar char="»"/>
            </a:pPr>
            <a:endParaRPr lang="en-US" dirty="0"/>
          </a:p>
          <a:p>
            <a:pPr lvl="1">
              <a:spcAft>
                <a:spcPts val="1200"/>
              </a:spcAft>
              <a:buFont typeface="Georgia" panose="02040502050405020303" pitchFamily="18" charset="0"/>
              <a:buChar char="»"/>
            </a:pPr>
            <a:r>
              <a:rPr lang="en-US" dirty="0"/>
              <a:t>Relevant findings include: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cash intensive nature of the Jamaican economy and gaming sector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Jamaica’s several ports of entry and susceptibility to cash smuggling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High exposure to predicate offences due to specific geographic location of some operators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Dependence on tourist activity in the economy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Insufficiency in the quality and quantity of STRs filed  	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87CF3E-41A0-E066-C94F-A0C60827E0BB}"/>
              </a:ext>
            </a:extLst>
          </p:cNvPr>
          <p:cNvCxnSpPr/>
          <p:nvPr/>
        </p:nvCxnSpPr>
        <p:spPr>
          <a:xfrm>
            <a:off x="1584219" y="14478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7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6876-2E7D-4652-BC30-B2365F54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9989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PRESENTER </a:t>
            </a:r>
          </a:p>
          <a:p>
            <a:pPr marL="0" indent="0" algn="ctr">
              <a:buNone/>
            </a:pPr>
            <a:r>
              <a:rPr lang="en-US" sz="4800" dirty="0"/>
              <a:t>KADIAN WILLIAMS</a:t>
            </a:r>
          </a:p>
        </p:txBody>
      </p:sp>
    </p:spTree>
    <p:extLst>
      <p:ext uri="{BB962C8B-B14F-4D97-AF65-F5344CB8AC3E}">
        <p14:creationId xmlns:p14="http://schemas.microsoft.com/office/powerpoint/2010/main" val="3708454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B35D-A67E-4362-ABA6-AB659435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381000"/>
            <a:ext cx="10012693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CUSTOMER RISK ASSESSMENT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EDB23-ACF7-401D-B0DD-8C384BE0E2AD}"/>
              </a:ext>
            </a:extLst>
          </p:cNvPr>
          <p:cNvCxnSpPr/>
          <p:nvPr/>
        </p:nvCxnSpPr>
        <p:spPr>
          <a:xfrm>
            <a:off x="1584219" y="15240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7D4174-3615-4E1D-82B4-AD6C607221CA}"/>
              </a:ext>
            </a:extLst>
          </p:cNvPr>
          <p:cNvSpPr txBox="1">
            <a:spLocks/>
          </p:cNvSpPr>
          <p:nvPr/>
        </p:nvSpPr>
        <p:spPr>
          <a:xfrm>
            <a:off x="1676400" y="1958082"/>
            <a:ext cx="10393934" cy="4061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Customer Due Diligence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Enhanced Due Diligence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Source of Funds/Wealth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Customer Type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Anonymous gamers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Spending pattern and behaviour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Customers from Specified Territories/High Risk Jurisdictions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5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1371600" lvl="3" indent="0">
              <a:lnSpc>
                <a:spcPct val="150000"/>
              </a:lnSpc>
              <a:buFont typeface="Arial" pitchFamily="34" charset="0"/>
              <a:buNone/>
            </a:pPr>
            <a:endParaRPr lang="en-US" sz="21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75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B35D-A67E-4362-ABA6-AB659435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381000"/>
            <a:ext cx="1001269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RISK ASSESSMENT &amp; CATEGORIZATION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EDB23-ACF7-401D-B0DD-8C384BE0E2AD}"/>
              </a:ext>
            </a:extLst>
          </p:cNvPr>
          <p:cNvCxnSpPr/>
          <p:nvPr/>
        </p:nvCxnSpPr>
        <p:spPr>
          <a:xfrm>
            <a:off x="1584219" y="15240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67044C-43DB-4D07-91DC-0EBF6D1F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066" y="1752600"/>
            <a:ext cx="9798126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As a result, gaming operators should be able to establish whether all identified categories of risk pose a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LOW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2400" b="1" dirty="0">
                <a:solidFill>
                  <a:srgbClr val="FFC000"/>
                </a:solidFill>
                <a:latin typeface="Georgia" panose="02040502050405020303" pitchFamily="18" charset="0"/>
              </a:rPr>
              <a:t>MEDIUM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,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HIGH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risk.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A risk matrix can be used to conduct the categorization process.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6F04155-1BC7-ADD8-5D5C-33A3B160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3789"/>
            <a:ext cx="5486400" cy="28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13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754A-05D1-3B56-985C-E93FE40F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RISK-BASED APPROACH </a:t>
            </a:r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DC19-9DA5-8DF4-E5CF-785F65CB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828800"/>
            <a:ext cx="9998901" cy="42973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Establishment of appropriate business strategies and risk appetite </a:t>
            </a:r>
          </a:p>
          <a:p>
            <a:pPr>
              <a:spcAft>
                <a:spcPts val="1800"/>
              </a:spcAft>
            </a:pPr>
            <a:r>
              <a:rPr lang="en-US" dirty="0"/>
              <a:t>Development of adequate policies and procedures</a:t>
            </a:r>
          </a:p>
          <a:p>
            <a:pPr>
              <a:spcAft>
                <a:spcPts val="1800"/>
              </a:spcAft>
            </a:pPr>
            <a:r>
              <a:rPr lang="en-US" dirty="0"/>
              <a:t>Implementation of commensurate AML/CFT/CFP measures and controls</a:t>
            </a:r>
          </a:p>
          <a:p>
            <a:r>
              <a:rPr lang="en-US" dirty="0"/>
              <a:t>Efficient allocation of resources to ensure risks are effectively mitigated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8EA7D0-CC19-84A5-1E4E-62E6030A5F3B}"/>
              </a:ext>
            </a:extLst>
          </p:cNvPr>
          <p:cNvCxnSpPr/>
          <p:nvPr/>
        </p:nvCxnSpPr>
        <p:spPr>
          <a:xfrm>
            <a:off x="1584219" y="14478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74A5-0C62-1C1F-6C0F-4FFCBE33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049" y="148167"/>
            <a:ext cx="10012693" cy="11430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980571-9951-0204-B72E-A70FD26F706B}"/>
              </a:ext>
            </a:extLst>
          </p:cNvPr>
          <p:cNvCxnSpPr/>
          <p:nvPr/>
        </p:nvCxnSpPr>
        <p:spPr>
          <a:xfrm>
            <a:off x="1584219" y="12192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6A35CE3-4B2A-4C79-A302-C7081DBC0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929543"/>
              </p:ext>
            </p:extLst>
          </p:nvPr>
        </p:nvGraphicFramePr>
        <p:xfrm>
          <a:off x="1931932" y="1447800"/>
          <a:ext cx="9316545" cy="510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011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6876-2E7D-4652-BC30-B2365F54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9989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PRESENTER </a:t>
            </a:r>
          </a:p>
          <a:p>
            <a:pPr marL="0" indent="0" algn="ctr">
              <a:buNone/>
            </a:pPr>
            <a:r>
              <a:rPr lang="en-US" sz="4800" dirty="0"/>
              <a:t>LAURIE WIGGAN</a:t>
            </a:r>
          </a:p>
        </p:txBody>
      </p:sp>
    </p:spTree>
    <p:extLst>
      <p:ext uri="{BB962C8B-B14F-4D97-AF65-F5344CB8AC3E}">
        <p14:creationId xmlns:p14="http://schemas.microsoft.com/office/powerpoint/2010/main" val="4131514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E548-3F08-08C8-DC53-ED2C9087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01A5E-582D-28EF-D864-A3862512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600201"/>
            <a:ext cx="9998901" cy="499715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/>
              <a:t>The risk assessment should: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address ML, TF and PF risks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be comprehensive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be up-to-date and updated regularly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be based on qualitative and quantitative information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have relevant risk factors and scenarios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assess likelihood and impact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have a clear assessment of the control measures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give an overview of residual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78FD20-C970-70F9-ADD5-0608A2742CFC}"/>
              </a:ext>
            </a:extLst>
          </p:cNvPr>
          <p:cNvCxnSpPr/>
          <p:nvPr/>
        </p:nvCxnSpPr>
        <p:spPr>
          <a:xfrm>
            <a:off x="1646627" y="13716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43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E548-3F08-08C8-DC53-ED2C9087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01A5E-582D-28EF-D864-A3862512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2057400"/>
            <a:ext cx="9998901" cy="4539952"/>
          </a:xfrm>
        </p:spPr>
        <p:txBody>
          <a:bodyPr>
            <a:normAutofit/>
          </a:bodyPr>
          <a:lstStyle/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determine risk management measures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cover the business’ general operations: all business lines, departments, branches/subsidiaries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serve as a basis for the internal policies and procedures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function as a steering document for management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be communicated within the institution </a:t>
            </a:r>
          </a:p>
          <a:p>
            <a:pPr marL="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involve 1st line, Compliance &amp; Audit, and Management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AEAD45-D876-E003-F875-FE3D44C6812B}"/>
              </a:ext>
            </a:extLst>
          </p:cNvPr>
          <p:cNvCxnSpPr/>
          <p:nvPr/>
        </p:nvCxnSpPr>
        <p:spPr>
          <a:xfrm>
            <a:off x="1584219" y="13716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16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4610-A34B-43A6-8776-2C319347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FATF Recommendations &amp; Interpretative Notes – updated March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0D5DF-6D31-4182-B59C-43F71838F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Rec.1: Assessing Risk and applying a Risk-based approach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10: Customer Due Diligence &amp; interpretative notes which are applicable to DNFBPs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11: Record Keeping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Rec.12: Politically Exposed persons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Rec.15: New Technologies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16: Wire transfers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17: Reliance of third parties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18: Internal controls and foreign branches and subsidiaries (can be applied to gaming operators with multiple lounges)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19: High risk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20: Reporting of suspicious transactions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21: Tipping-off and confidentiality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22: DNFBPs Customer Due Diligence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 23: DNFBPs Other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BA5DA4-E156-4958-ABCB-DBADFCF61F87}"/>
              </a:ext>
            </a:extLst>
          </p:cNvPr>
          <p:cNvSpPr/>
          <p:nvPr/>
        </p:nvSpPr>
        <p:spPr>
          <a:xfrm>
            <a:off x="5334000" y="2286000"/>
            <a:ext cx="3124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C10000"/>
                </a:solidFill>
                <a:latin typeface="Calibri-Light"/>
              </a:rPr>
              <a:t>THANK YOU!</a:t>
            </a:r>
          </a:p>
          <a:p>
            <a:r>
              <a:rPr lang="en-US" sz="4400" b="1" dirty="0">
                <a:solidFill>
                  <a:srgbClr val="000000"/>
                </a:solidFill>
                <a:latin typeface="Calibri-Bold"/>
              </a:rPr>
              <a:t>Questions</a:t>
            </a:r>
            <a:r>
              <a:rPr lang="en-US" sz="2000" b="1" dirty="0">
                <a:solidFill>
                  <a:srgbClr val="000000"/>
                </a:solidFill>
                <a:latin typeface="Calibri-Bold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8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8B6F-CB79-4AE5-91C1-DEEB047F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C8B3659-BF9F-4A3D-B00F-7223627B6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34098"/>
              </p:ext>
            </p:extLst>
          </p:nvPr>
        </p:nvGraphicFramePr>
        <p:xfrm>
          <a:off x="1590014" y="1493837"/>
          <a:ext cx="99996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3BAEAF-292C-E94D-6DB5-13F3CD1FF6EB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7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8B6F-CB79-4AE5-91C1-DEEB047F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C8B3659-BF9F-4A3D-B00F-7223627B6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311261"/>
              </p:ext>
            </p:extLst>
          </p:nvPr>
        </p:nvGraphicFramePr>
        <p:xfrm>
          <a:off x="1590014" y="1360578"/>
          <a:ext cx="99996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2CD8CE-FE7C-60E1-B279-D3DF1D22D0EA}"/>
              </a:ext>
            </a:extLst>
          </p:cNvPr>
          <p:cNvCxnSpPr/>
          <p:nvPr/>
        </p:nvCxnSpPr>
        <p:spPr>
          <a:xfrm>
            <a:off x="1584219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8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8B6F-CB79-4AE5-91C1-DEEB047F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C8B3659-BF9F-4A3D-B00F-7223627B6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988406"/>
              </p:ext>
            </p:extLst>
          </p:nvPr>
        </p:nvGraphicFramePr>
        <p:xfrm>
          <a:off x="1590014" y="1360578"/>
          <a:ext cx="99996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E9F660-EED6-2666-9E10-26295E3D739D}"/>
              </a:ext>
            </a:extLst>
          </p:cNvPr>
          <p:cNvCxnSpPr/>
          <p:nvPr/>
        </p:nvCxnSpPr>
        <p:spPr>
          <a:xfrm>
            <a:off x="1584219" y="13716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4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AD78-3C02-D83E-13BF-4DC203B9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FACTORS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B43B18-8D9C-22D6-2030-C79422AA4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27216"/>
              </p:ext>
            </p:extLst>
          </p:nvPr>
        </p:nvGraphicFramePr>
        <p:xfrm>
          <a:off x="1813912" y="1443645"/>
          <a:ext cx="10149487" cy="526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175">
                  <a:extLst>
                    <a:ext uri="{9D8B030D-6E8A-4147-A177-3AD203B41FA5}">
                      <a16:colId xmlns:a16="http://schemas.microsoft.com/office/drawing/2014/main" val="2866461514"/>
                    </a:ext>
                  </a:extLst>
                </a:gridCol>
                <a:gridCol w="9662312">
                  <a:extLst>
                    <a:ext uri="{9D8B030D-6E8A-4147-A177-3AD203B41FA5}">
                      <a16:colId xmlns:a16="http://schemas.microsoft.com/office/drawing/2014/main" val="478609626"/>
                    </a:ext>
                  </a:extLst>
                </a:gridCol>
              </a:tblGrid>
              <a:tr h="830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CONTROL CATEGORY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5298"/>
                  </a:ext>
                </a:extLst>
              </a:tr>
              <a:tr h="757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Effectiveness of Institutional Risk Assessment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85764"/>
                  </a:ext>
                </a:extLst>
              </a:tr>
              <a:tr h="10943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Effectiveness of Customer risk identification, analysis and evaluation practices including Customer Due Diligence (CDD) and Enhanced Due Diligence (EDD), screening for PEPs &amp; against sanctions list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6693760"/>
                  </a:ext>
                </a:extLst>
              </a:tr>
              <a:tr h="6470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Effectiveness of Training and awareness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211653"/>
                  </a:ext>
                </a:extLst>
              </a:tr>
              <a:tr h="350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Effectiveness of Management Information &amp; Record Keeping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2171977"/>
                  </a:ext>
                </a:extLst>
              </a:tr>
              <a:tr h="519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Effectiveness of Transaction Monitoring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771853"/>
                  </a:ext>
                </a:extLst>
              </a:tr>
              <a:tr h="543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Effectiveness of Control Procedures for Suspicious Transaction Reporting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713966"/>
                  </a:ext>
                </a:extLst>
              </a:tr>
              <a:tr h="5195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Effectiveness of Compliance function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14349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3ED735-8DA4-B0F7-FF5B-EB52201002A9}"/>
              </a:ext>
            </a:extLst>
          </p:cNvPr>
          <p:cNvCxnSpPr/>
          <p:nvPr/>
        </p:nvCxnSpPr>
        <p:spPr>
          <a:xfrm>
            <a:off x="1570427" y="1295400"/>
            <a:ext cx="1001197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4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6876-2E7D-4652-BC30-B2365F54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9989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PRESENTER </a:t>
            </a:r>
          </a:p>
          <a:p>
            <a:pPr marL="0" indent="0" algn="ctr">
              <a:buNone/>
            </a:pPr>
            <a:r>
              <a:rPr lang="en-US" sz="4800" dirty="0"/>
              <a:t>ZAVIAN PATIENCE</a:t>
            </a:r>
          </a:p>
        </p:txBody>
      </p:sp>
    </p:spTree>
    <p:extLst>
      <p:ext uri="{BB962C8B-B14F-4D97-AF65-F5344CB8AC3E}">
        <p14:creationId xmlns:p14="http://schemas.microsoft.com/office/powerpoint/2010/main" val="4139758925"/>
      </p:ext>
    </p:extLst>
  </p:cSld>
  <p:clrMapOvr>
    <a:masterClrMapping/>
  </p:clrMapOvr>
</p:sld>
</file>

<file path=ppt/theme/theme1.xml><?xml version="1.0" encoding="utf-8"?>
<a:theme xmlns:a="http://schemas.openxmlformats.org/drawingml/2006/main" name="BGL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IDANCE NOTES UPDATES_2.pptx" id="{3617A6B2-911C-471E-AAE3-ABA362508372}" vid="{1C874826-FE0D-4D70-8CEA-273D7CC8E1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GUIDANCE NOTES UPDATES_2.pptx</Template>
  <TotalTime>2204</TotalTime>
  <Words>2293</Words>
  <Application>Microsoft Office PowerPoint</Application>
  <PresentationFormat>Widescreen</PresentationFormat>
  <Paragraphs>361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Narrow</vt:lpstr>
      <vt:lpstr>Calibri</vt:lpstr>
      <vt:lpstr>Calibri-Bold</vt:lpstr>
      <vt:lpstr>Calibri-Light</vt:lpstr>
      <vt:lpstr>Georgia</vt:lpstr>
      <vt:lpstr>Wingdings</vt:lpstr>
      <vt:lpstr>BGLC Presentation Template</vt:lpstr>
      <vt:lpstr>BGLC SECTORAL RISK ASSESSMENT OF GAMING LOUNGES</vt:lpstr>
      <vt:lpstr>OVERVIEW</vt:lpstr>
      <vt:lpstr>Why a Sectoral Risk Assessment?</vt:lpstr>
      <vt:lpstr>METHODOLOGY</vt:lpstr>
      <vt:lpstr>RISK FACTORS</vt:lpstr>
      <vt:lpstr>RISK FACTORS</vt:lpstr>
      <vt:lpstr>RISK FACTORS</vt:lpstr>
      <vt:lpstr>CONTROL FACTORS</vt:lpstr>
      <vt:lpstr>PowerPoint Presentation</vt:lpstr>
      <vt:lpstr>RESULTS OF SECTORAL ASSESSMENT</vt:lpstr>
      <vt:lpstr>RESULTS OF SECTORAL ASSESSMENT</vt:lpstr>
      <vt:lpstr>SECTOR INHERENT RISK PROFILE</vt:lpstr>
      <vt:lpstr>PowerPoint Presentation</vt:lpstr>
      <vt:lpstr>ASSESSMENT OF CONTROL EFFECTIVENESS</vt:lpstr>
      <vt:lpstr>ASSESSMENT OF CONTROL EFFECTIVENESS</vt:lpstr>
      <vt:lpstr>ASSESSMENT OF CONTROL EFFECTIVENESS</vt:lpstr>
      <vt:lpstr>Control Rating: Moderately effective</vt:lpstr>
      <vt:lpstr>PowerPoint Presentation</vt:lpstr>
      <vt:lpstr>RESIDUAL RISK</vt:lpstr>
      <vt:lpstr>RISK PROFILE OF ALL OPERATORS</vt:lpstr>
      <vt:lpstr>Residual Risk Rating Description</vt:lpstr>
      <vt:lpstr>OVERALL SECTOR RATING</vt:lpstr>
      <vt:lpstr>OTHER SECTOR TYPOLOGIES</vt:lpstr>
      <vt:lpstr>OTHER SECTOR TYPOLOGIES</vt:lpstr>
      <vt:lpstr>OTHER SECTOR TYPOLOGIES</vt:lpstr>
      <vt:lpstr>POLL &amp; DISCUSSION</vt:lpstr>
      <vt:lpstr>Summary</vt:lpstr>
      <vt:lpstr>PowerPoint Presentation</vt:lpstr>
      <vt:lpstr>PowerPoint Presentation</vt:lpstr>
      <vt:lpstr>RISK-BASED APPROACH TO COMPLIANCE</vt:lpstr>
      <vt:lpstr>OVERVIEW</vt:lpstr>
      <vt:lpstr>RISK-BASED FRAMEWORK</vt:lpstr>
      <vt:lpstr>RISK-BASED FRAMEWORK Cont’d</vt:lpstr>
      <vt:lpstr>BUSINESS RISK ASSESSMENT</vt:lpstr>
      <vt:lpstr>RISK ASSESSMENT &amp; CATEGORIZATION</vt:lpstr>
      <vt:lpstr>PowerPoint Presentation</vt:lpstr>
      <vt:lpstr>CUSTOMER RISK ASSESSMENT</vt:lpstr>
      <vt:lpstr>RISK ASSESSMENT &amp; CATEGORIZATION</vt:lpstr>
      <vt:lpstr>RISK-BASED APPROACH BENEFITS</vt:lpstr>
      <vt:lpstr>PowerPoint Presentation</vt:lpstr>
      <vt:lpstr>EXPECTATIONS</vt:lpstr>
      <vt:lpstr>EXPECTATIONS Cont’d</vt:lpstr>
      <vt:lpstr>FATF Recommendations &amp; Interpretative Notes – updated March 2022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NOTES UPDATES</dc:title>
  <dc:creator>KADIAN WILLIAMS</dc:creator>
  <cp:lastModifiedBy>KADIAN WILLIAMS</cp:lastModifiedBy>
  <cp:revision>133</cp:revision>
  <dcterms:created xsi:type="dcterms:W3CDTF">2021-02-09T03:19:35Z</dcterms:created>
  <dcterms:modified xsi:type="dcterms:W3CDTF">2022-11-22T15:33:25Z</dcterms:modified>
</cp:coreProperties>
</file>